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69" r:id="rId4"/>
    <p:sldId id="257" r:id="rId5"/>
    <p:sldId id="258" r:id="rId6"/>
    <p:sldId id="259" r:id="rId7"/>
    <p:sldId id="266" r:id="rId8"/>
    <p:sldId id="265" r:id="rId9"/>
    <p:sldId id="262" r:id="rId10"/>
    <p:sldId id="264" r:id="rId11"/>
    <p:sldId id="261" r:id="rId12"/>
    <p:sldId id="270" r:id="rId13"/>
    <p:sldId id="260" r:id="rId14"/>
    <p:sldId id="271"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ADAF5-EFA0-4B76-9DC1-F5DB9A12B1C6}" type="datetimeFigureOut">
              <a:rPr lang="fr-FR" smtClean="0"/>
              <a:pPr/>
              <a:t>13/03/2015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9D95F-3176-4BE5-ABD7-24C396564CA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989D95F-3176-4BE5-ABD7-24C396564CA0}"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989D95F-3176-4BE5-ABD7-24C396564CA0}"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F4F3A8-2B80-41F8-9FBD-57FA1991DCC5}" type="datetimeFigureOut">
              <a:rPr lang="fr-FR" smtClean="0"/>
              <a:pPr/>
              <a:t>13/03/2015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BC7C5-721B-4715-B8D4-DB3F0ED487F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4F3A8-2B80-41F8-9FBD-57FA1991DCC5}" type="datetimeFigureOut">
              <a:rPr lang="fr-FR" smtClean="0"/>
              <a:pPr/>
              <a:t>13/03/2015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BC7C5-721B-4715-B8D4-DB3F0ED487F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mites-habitants@fontenay-aux-roses.f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ontenay-aux-roses.fr/demarches-services-de-la-mairie/location-de-salles-municipales/formulaire-de-pre-reservation-pour-les-comites-dhabitants.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708920"/>
            <a:ext cx="7772400" cy="1470025"/>
          </a:xfrm>
        </p:spPr>
        <p:txBody>
          <a:bodyPr>
            <a:normAutofit/>
          </a:bodyPr>
          <a:lstStyle/>
          <a:p>
            <a:r>
              <a:rPr lang="fr-FR" dirty="0" smtClean="0">
                <a:solidFill>
                  <a:schemeClr val="accent1">
                    <a:lumMod val="75000"/>
                  </a:schemeClr>
                </a:solidFill>
                <a:latin typeface="Trebuchet MS" pitchFamily="32" charset="0"/>
              </a:rPr>
              <a:t>Comités d’habitants</a:t>
            </a:r>
            <a:br>
              <a:rPr lang="fr-FR" dirty="0" smtClean="0">
                <a:solidFill>
                  <a:schemeClr val="accent1">
                    <a:lumMod val="75000"/>
                  </a:schemeClr>
                </a:solidFill>
                <a:latin typeface="Trebuchet MS" pitchFamily="32" charset="0"/>
              </a:rPr>
            </a:br>
            <a:endParaRPr lang="fr-FR" dirty="0">
              <a:solidFill>
                <a:schemeClr val="bg1">
                  <a:lumMod val="50000"/>
                </a:schemeClr>
              </a:solidFill>
              <a:latin typeface="Trebuchet MS" pitchFamily="32" charset="0"/>
            </a:endParaRPr>
          </a:p>
        </p:txBody>
      </p:sp>
      <p:pic>
        <p:nvPicPr>
          <p:cNvPr id="1026"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5" name="ZoneTexte 4"/>
          <p:cNvSpPr txBox="1"/>
          <p:nvPr/>
        </p:nvSpPr>
        <p:spPr>
          <a:xfrm>
            <a:off x="0" y="6237312"/>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pic>
        <p:nvPicPr>
          <p:cNvPr id="1029" name="Picture 5"/>
          <p:cNvPicPr>
            <a:picLocks noChangeAspect="1" noChangeArrowheads="1"/>
          </p:cNvPicPr>
          <p:nvPr/>
        </p:nvPicPr>
        <p:blipFill>
          <a:blip r:embed="rId3" cstate="print"/>
          <a:srcRect/>
          <a:stretch>
            <a:fillRect/>
          </a:stretch>
        </p:blipFill>
        <p:spPr bwMode="auto">
          <a:xfrm>
            <a:off x="1331640" y="908720"/>
            <a:ext cx="7632847" cy="4968552"/>
          </a:xfrm>
          <a:prstGeom prst="rect">
            <a:avLst/>
          </a:prstGeom>
          <a:noFill/>
          <a:ln w="9525">
            <a:noFill/>
            <a:miter lim="800000"/>
            <a:headEnd/>
            <a:tailEnd/>
          </a:ln>
          <a:effectLst/>
        </p:spPr>
      </p:pic>
      <p:sp>
        <p:nvSpPr>
          <p:cNvPr id="8" name="ZoneTexte 7"/>
          <p:cNvSpPr txBox="1"/>
          <p:nvPr/>
        </p:nvSpPr>
        <p:spPr>
          <a:xfrm>
            <a:off x="1547664" y="4653136"/>
            <a:ext cx="7066829" cy="307777"/>
          </a:xfrm>
          <a:prstGeom prst="rect">
            <a:avLst/>
          </a:prstGeom>
          <a:noFill/>
        </p:spPr>
        <p:txBody>
          <a:bodyPr wrap="square" rtlCol="0">
            <a:spAutoFit/>
          </a:bodyPr>
          <a:lstStyle/>
          <a:p>
            <a:pPr algn="ctr"/>
            <a:r>
              <a:rPr lang="fr-FR" sz="1400" b="1" dirty="0" smtClean="0">
                <a:solidFill>
                  <a:srgbClr val="0070C0"/>
                </a:solidFill>
              </a:rPr>
              <a:t>    Ormeaux/Renards  et  Scarron/</a:t>
            </a:r>
            <a:r>
              <a:rPr lang="fr-FR" sz="1400" b="1" dirty="0" err="1" smtClean="0">
                <a:solidFill>
                  <a:srgbClr val="0070C0"/>
                </a:solidFill>
              </a:rPr>
              <a:t>Sorrières</a:t>
            </a:r>
            <a:r>
              <a:rPr lang="fr-FR" sz="1400" b="1" dirty="0" smtClean="0">
                <a:solidFill>
                  <a:srgbClr val="0070C0"/>
                </a:solidFill>
              </a:rPr>
              <a:t>  3</a:t>
            </a:r>
            <a:r>
              <a:rPr lang="fr-FR" sz="1400" b="1" baseline="30000" dirty="0" smtClean="0">
                <a:solidFill>
                  <a:srgbClr val="0070C0"/>
                </a:solidFill>
              </a:rPr>
              <a:t>e</a:t>
            </a:r>
            <a:r>
              <a:rPr lang="fr-FR" sz="1400" b="1" dirty="0" smtClean="0">
                <a:solidFill>
                  <a:srgbClr val="0070C0"/>
                </a:solidFill>
              </a:rPr>
              <a:t>/4</a:t>
            </a:r>
            <a:r>
              <a:rPr lang="fr-FR" sz="1400" b="1" baseline="30000" dirty="0" smtClean="0">
                <a:solidFill>
                  <a:srgbClr val="0070C0"/>
                </a:solidFill>
              </a:rPr>
              <a:t>e</a:t>
            </a:r>
            <a:r>
              <a:rPr lang="fr-FR" sz="1400" b="1" dirty="0" smtClean="0">
                <a:solidFill>
                  <a:srgbClr val="0070C0"/>
                </a:solidFill>
              </a:rPr>
              <a:t> trimestre 2015</a:t>
            </a:r>
            <a:endParaRPr lang="fr-FR" sz="1400" b="1" dirty="0">
              <a:solidFill>
                <a:srgbClr val="0070C0"/>
              </a:solidFill>
            </a:endParaRPr>
          </a:p>
        </p:txBody>
      </p:sp>
      <p:sp>
        <p:nvSpPr>
          <p:cNvPr id="6" name="ZoneTexte 5"/>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56792"/>
            <a:ext cx="9144000" cy="4569371"/>
          </a:xfrm>
        </p:spPr>
        <p:txBody>
          <a:bodyPr>
            <a:normAutofit/>
          </a:bodyPr>
          <a:lstStyle/>
          <a:p>
            <a:pPr algn="ctr">
              <a:buNone/>
            </a:pPr>
            <a:r>
              <a:rPr lang="fr-FR" sz="4400" dirty="0" smtClean="0">
                <a:solidFill>
                  <a:schemeClr val="accent1">
                    <a:lumMod val="75000"/>
                  </a:schemeClr>
                </a:solidFill>
                <a:latin typeface="Trebuchet MS" pitchFamily="32" charset="0"/>
                <a:ea typeface="+mj-ea"/>
                <a:cs typeface="+mj-cs"/>
              </a:rPr>
              <a:t> </a:t>
            </a:r>
          </a:p>
          <a:p>
            <a:pPr algn="ctr">
              <a:buNone/>
            </a:pPr>
            <a:r>
              <a:rPr lang="fr-FR" sz="4400" dirty="0" smtClean="0">
                <a:solidFill>
                  <a:schemeClr val="accent1">
                    <a:lumMod val="75000"/>
                  </a:schemeClr>
                </a:solidFill>
                <a:latin typeface="Trebuchet MS" pitchFamily="32" charset="0"/>
                <a:ea typeface="+mj-ea"/>
                <a:cs typeface="+mj-cs"/>
              </a:rPr>
              <a:t> </a:t>
            </a:r>
            <a:r>
              <a:rPr lang="fr-FR" sz="3500" b="1" dirty="0" smtClean="0">
                <a:solidFill>
                  <a:srgbClr val="0070C0"/>
                </a:solidFill>
                <a:latin typeface="Trebuchet MS" pitchFamily="32" charset="0"/>
                <a:ea typeface="+mj-ea"/>
                <a:cs typeface="+mj-cs"/>
              </a:rPr>
              <a:t>Renouvellement des comités d’habitants</a:t>
            </a:r>
          </a:p>
          <a:p>
            <a:pPr algn="ctr">
              <a:buNone/>
            </a:pPr>
            <a:endParaRPr lang="fr-FR" sz="2000" dirty="0" smtClean="0">
              <a:solidFill>
                <a:schemeClr val="accent1">
                  <a:lumMod val="75000"/>
                </a:schemeClr>
              </a:solidFill>
              <a:latin typeface="Trebuchet MS" pitchFamily="32" charset="0"/>
              <a:ea typeface="+mj-ea"/>
              <a:cs typeface="+mj-cs"/>
            </a:endParaRPr>
          </a:p>
          <a:p>
            <a:pPr marL="1885950" lvl="7" indent="0"/>
            <a:r>
              <a:rPr lang="fr-FR" sz="1800" dirty="0" smtClean="0">
                <a:solidFill>
                  <a:schemeClr val="bg1">
                    <a:lumMod val="50000"/>
                  </a:schemeClr>
                </a:solidFill>
                <a:latin typeface="Trebuchet MS" pitchFamily="32" charset="0"/>
                <a:cs typeface="Arial Unicode MS" charset="0"/>
              </a:rPr>
              <a:t> un comité élargi à 20 membres renouvelé par </a:t>
            </a:r>
          </a:p>
          <a:p>
            <a:pPr marL="1604963" lvl="8">
              <a:buNone/>
            </a:pPr>
            <a:r>
              <a:rPr lang="fr-FR" sz="1800" dirty="0" smtClean="0">
                <a:solidFill>
                  <a:schemeClr val="bg1">
                    <a:lumMod val="50000"/>
                  </a:schemeClr>
                </a:solidFill>
                <a:latin typeface="Trebuchet MS" pitchFamily="32" charset="0"/>
                <a:cs typeface="Arial Unicode MS" charset="0"/>
              </a:rPr>
              <a:t>   		     - un appel à candidatures volontaires </a:t>
            </a:r>
          </a:p>
          <a:p>
            <a:pPr marL="1604963" lvl="8">
              <a:buNone/>
            </a:pPr>
            <a:r>
              <a:rPr lang="fr-FR" sz="1800" dirty="0" smtClean="0">
                <a:solidFill>
                  <a:schemeClr val="bg1">
                    <a:lumMod val="50000"/>
                  </a:schemeClr>
                </a:solidFill>
                <a:latin typeface="Trebuchet MS" pitchFamily="32" charset="0"/>
                <a:cs typeface="Arial Unicode MS" charset="0"/>
              </a:rPr>
              <a:t>   	        - un tirage au sort sur listes électorales</a:t>
            </a:r>
          </a:p>
          <a:p>
            <a:pPr marL="1604963" lvl="8">
              <a:buNone/>
            </a:pPr>
            <a:r>
              <a:rPr lang="fr-FR" sz="1800" dirty="0" smtClean="0">
                <a:solidFill>
                  <a:schemeClr val="bg1">
                    <a:lumMod val="50000"/>
                  </a:schemeClr>
                </a:solidFill>
                <a:latin typeface="Trebuchet MS" pitchFamily="32" charset="0"/>
                <a:cs typeface="Arial Unicode MS" charset="0"/>
              </a:rPr>
              <a:t>   		     - l’accueil d’acteurs locaux (amicale de locataires, parents 	       d’élèves, commerçants, associations) </a:t>
            </a:r>
          </a:p>
          <a:p>
            <a:pPr marL="1604963" lvl="8">
              <a:buNone/>
            </a:pPr>
            <a:r>
              <a:rPr lang="fr-FR" sz="1800" dirty="0" smtClean="0">
                <a:solidFill>
                  <a:schemeClr val="bg1">
                    <a:lumMod val="50000"/>
                  </a:schemeClr>
                </a:solidFill>
                <a:latin typeface="Trebuchet MS" pitchFamily="32" charset="0"/>
                <a:cs typeface="Arial Unicode MS" charset="0"/>
              </a:rPr>
              <a:t>			</a:t>
            </a:r>
          </a:p>
          <a:p>
            <a:pPr marL="531813" lvl="8" indent="-531813">
              <a:buNone/>
            </a:pPr>
            <a:r>
              <a:rPr lang="fr-FR" sz="1800" dirty="0" smtClean="0">
                <a:solidFill>
                  <a:schemeClr val="bg1">
                    <a:lumMod val="50000"/>
                  </a:schemeClr>
                </a:solidFill>
                <a:latin typeface="Trebuchet MS" pitchFamily="32" charset="0"/>
                <a:cs typeface="Arial Unicode MS" charset="0"/>
              </a:rPr>
              <a:t>		</a:t>
            </a:r>
          </a:p>
          <a:p>
            <a:pPr marL="1604963" lvl="8" indent="-1604963" algn="ctr">
              <a:buNone/>
            </a:pPr>
            <a:endParaRPr lang="fr-FR" sz="1800" i="1" dirty="0" smtClean="0">
              <a:solidFill>
                <a:srgbClr val="4C4C4C"/>
              </a:solidFill>
              <a:latin typeface="Trebuchet MS" pitchFamily="32" charset="0"/>
              <a:cs typeface="Arial Unicode MS" charset="0"/>
            </a:endParaRPr>
          </a:p>
        </p:txBody>
      </p:sp>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6" name="ZoneTexte 5"/>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340768"/>
            <a:ext cx="8229600" cy="1143000"/>
          </a:xfrm>
        </p:spPr>
        <p:txBody>
          <a:bodyPr>
            <a:normAutofit/>
          </a:bodyPr>
          <a:lstStyle/>
          <a:p>
            <a:r>
              <a:rPr lang="fr-FR" sz="3500" b="1" dirty="0" smtClean="0">
                <a:solidFill>
                  <a:srgbClr val="0070C0"/>
                </a:solidFill>
                <a:latin typeface="Trebuchet MS" pitchFamily="32" charset="0"/>
              </a:rPr>
              <a:t>Procédure élective</a:t>
            </a:r>
            <a:endParaRPr lang="fr-FR" sz="3500" b="1" dirty="0">
              <a:solidFill>
                <a:srgbClr val="0070C0"/>
              </a:solidFill>
              <a:latin typeface="Trebuchet MS" pitchFamily="32" charset="0"/>
            </a:endParaRPr>
          </a:p>
        </p:txBody>
      </p:sp>
      <p:sp>
        <p:nvSpPr>
          <p:cNvPr id="3" name="Espace réservé du contenu 2"/>
          <p:cNvSpPr>
            <a:spLocks noGrp="1"/>
          </p:cNvSpPr>
          <p:nvPr>
            <p:ph idx="1"/>
          </p:nvPr>
        </p:nvSpPr>
        <p:spPr>
          <a:xfrm>
            <a:off x="899592" y="2348880"/>
            <a:ext cx="7704856" cy="4509120"/>
          </a:xfrm>
        </p:spPr>
        <p:txBody>
          <a:bodyPr>
            <a:normAutofit fontScale="70000" lnSpcReduction="20000"/>
          </a:bodyPr>
          <a:lstStyle/>
          <a:p>
            <a:pPr lvl="0"/>
            <a:r>
              <a:rPr lang="fr-FR" dirty="0" smtClean="0">
                <a:solidFill>
                  <a:schemeClr val="tx1">
                    <a:lumMod val="50000"/>
                    <a:lumOff val="50000"/>
                  </a:schemeClr>
                </a:solidFill>
              </a:rPr>
              <a:t>Les 1 500 personnes qui auront été tirées au sort via le logiciel des listes électorales, seront invitées </a:t>
            </a:r>
            <a:r>
              <a:rPr lang="fr-FR" b="1" dirty="0" smtClean="0">
                <a:solidFill>
                  <a:schemeClr val="tx1">
                    <a:lumMod val="50000"/>
                    <a:lumOff val="50000"/>
                  </a:schemeClr>
                </a:solidFill>
              </a:rPr>
              <a:t>sur carton d’invitation </a:t>
            </a:r>
            <a:r>
              <a:rPr lang="fr-FR" dirty="0" smtClean="0">
                <a:solidFill>
                  <a:schemeClr val="tx1">
                    <a:lumMod val="50000"/>
                    <a:lumOff val="50000"/>
                  </a:schemeClr>
                </a:solidFill>
              </a:rPr>
              <a:t>à participer à une élection finale </a:t>
            </a:r>
            <a:r>
              <a:rPr lang="fr-FR" b="1" dirty="0" smtClean="0">
                <a:solidFill>
                  <a:schemeClr val="tx1">
                    <a:lumMod val="50000"/>
                    <a:lumOff val="50000"/>
                  </a:schemeClr>
                </a:solidFill>
              </a:rPr>
              <a:t>le samedi 20 juin 2015.</a:t>
            </a:r>
          </a:p>
          <a:p>
            <a:pPr lvl="0"/>
            <a:r>
              <a:rPr lang="fr-FR" dirty="0" smtClean="0">
                <a:solidFill>
                  <a:schemeClr val="tx1">
                    <a:lumMod val="50000"/>
                    <a:lumOff val="50000"/>
                  </a:schemeClr>
                </a:solidFill>
              </a:rPr>
              <a:t>Le 20 juin sera organisé un vote par quartier auquel participeront tous les présents tirés au sort invités. Le nombre de tirés au sort viendra compléter le nombre des volontaires et acteurs locaux qui se seront inscrits par quartier. </a:t>
            </a:r>
          </a:p>
          <a:p>
            <a:pPr lvl="0"/>
            <a:r>
              <a:rPr lang="fr-FR" dirty="0" smtClean="0">
                <a:solidFill>
                  <a:schemeClr val="tx1">
                    <a:lumMod val="50000"/>
                    <a:lumOff val="50000"/>
                  </a:schemeClr>
                </a:solidFill>
              </a:rPr>
              <a:t>A l’issue de ce tirage, s’il n’y a pas 20 participants par quartier, les postes vacants seront pourvus par les volontaires. </a:t>
            </a:r>
          </a:p>
          <a:p>
            <a:pPr lvl="0"/>
            <a:r>
              <a:rPr lang="fr-FR" dirty="0" smtClean="0">
                <a:solidFill>
                  <a:schemeClr val="tx1">
                    <a:lumMod val="50000"/>
                    <a:lumOff val="50000"/>
                  </a:schemeClr>
                </a:solidFill>
              </a:rPr>
              <a:t>Seront aussi conviés tous les autres : le collège d’acteurs locaux et les volontaires.</a:t>
            </a:r>
          </a:p>
          <a:p>
            <a:pPr>
              <a:buNone/>
            </a:pPr>
            <a:endParaRPr lang="fr-FR" dirty="0"/>
          </a:p>
        </p:txBody>
      </p:sp>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5" name="ZoneTexte 4"/>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628800"/>
            <a:ext cx="7776864" cy="4497363"/>
          </a:xfrm>
        </p:spPr>
        <p:txBody>
          <a:bodyPr>
            <a:normAutofit fontScale="85000" lnSpcReduction="20000"/>
          </a:bodyPr>
          <a:lstStyle/>
          <a:p>
            <a:pPr algn="ctr">
              <a:buNone/>
            </a:pPr>
            <a:r>
              <a:rPr lang="fr-FR" b="1" dirty="0" smtClean="0">
                <a:solidFill>
                  <a:srgbClr val="0070C0"/>
                </a:solidFill>
                <a:latin typeface="Trebuchet MS" pitchFamily="32" charset="0"/>
                <a:ea typeface="+mj-ea"/>
                <a:cs typeface="+mj-cs"/>
              </a:rPr>
              <a:t>Nos outils</a:t>
            </a:r>
          </a:p>
          <a:p>
            <a:pPr>
              <a:buNone/>
            </a:pPr>
            <a:r>
              <a:rPr lang="fr-FR" sz="3600" dirty="0" smtClean="0">
                <a:solidFill>
                  <a:schemeClr val="tx1">
                    <a:lumMod val="65000"/>
                    <a:lumOff val="35000"/>
                  </a:schemeClr>
                </a:solidFill>
              </a:rPr>
              <a:t>	 	         </a:t>
            </a:r>
          </a:p>
          <a:p>
            <a:pPr>
              <a:buNone/>
            </a:pPr>
            <a:r>
              <a:rPr lang="fr-FR" sz="3600" dirty="0" smtClean="0">
                <a:solidFill>
                  <a:schemeClr val="tx1">
                    <a:lumMod val="65000"/>
                    <a:lumOff val="35000"/>
                  </a:schemeClr>
                </a:solidFill>
                <a:latin typeface="Trebuchet MS" pitchFamily="32" charset="0"/>
                <a:ea typeface="+mj-ea"/>
                <a:cs typeface="+mj-cs"/>
              </a:rPr>
              <a:t>		     </a:t>
            </a:r>
            <a:r>
              <a:rPr lang="fr-FR" sz="2600" dirty="0" smtClean="0">
                <a:solidFill>
                  <a:schemeClr val="bg1">
                    <a:lumMod val="50000"/>
                  </a:schemeClr>
                </a:solidFill>
                <a:latin typeface="Trebuchet MS" pitchFamily="32" charset="0"/>
                <a:ea typeface="+mj-ea"/>
                <a:cs typeface="+mj-cs"/>
              </a:rPr>
              <a:t>Charte</a:t>
            </a:r>
          </a:p>
          <a:p>
            <a:pPr marL="2717800" lvl="8" indent="-2717800" defTabSz="323850">
              <a:buNone/>
            </a:pPr>
            <a:r>
              <a:rPr lang="fr-FR" sz="2600" dirty="0" smtClean="0">
                <a:solidFill>
                  <a:schemeClr val="bg1">
                    <a:lumMod val="50000"/>
                  </a:schemeClr>
                </a:solidFill>
                <a:latin typeface="Trebuchet MS" pitchFamily="32" charset="0"/>
                <a:ea typeface="+mj-ea"/>
                <a:cs typeface="+mj-cs"/>
              </a:rPr>
              <a:t>                  Diagnostic en marchant</a:t>
            </a:r>
          </a:p>
          <a:p>
            <a:pPr marL="2717800" lvl="8" indent="-2717800" defTabSz="323850">
              <a:buNone/>
            </a:pPr>
            <a:r>
              <a:rPr lang="fr-FR" sz="2600" dirty="0" smtClean="0">
                <a:solidFill>
                  <a:schemeClr val="bg1">
                    <a:lumMod val="50000"/>
                  </a:schemeClr>
                </a:solidFill>
                <a:latin typeface="Trebuchet MS" pitchFamily="32" charset="0"/>
                <a:ea typeface="+mj-ea"/>
                <a:cs typeface="+mj-cs"/>
              </a:rPr>
              <a:t>                  Réunions de quartier</a:t>
            </a:r>
          </a:p>
          <a:p>
            <a:pPr marL="1524000" lvl="8" indent="-1431925" defTabSz="323850">
              <a:buNone/>
            </a:pPr>
            <a:r>
              <a:rPr lang="fr-FR" sz="2600" dirty="0" smtClean="0">
                <a:solidFill>
                  <a:schemeClr val="bg1">
                    <a:lumMod val="50000"/>
                  </a:schemeClr>
                </a:solidFill>
                <a:latin typeface="Trebuchet MS" pitchFamily="32" charset="0"/>
                <a:ea typeface="+mj-ea"/>
                <a:cs typeface="+mj-cs"/>
              </a:rPr>
              <a:t>                 Boîte internet dédiée pour communiquer avec     les élus référents et l’élue à la démocratie locale </a:t>
            </a:r>
            <a:r>
              <a:rPr lang="fr-FR" sz="2800" u="sng" dirty="0" smtClean="0">
                <a:hlinkClick r:id="rId2"/>
              </a:rPr>
              <a:t>comites-habitants@fontenay-aux-roses.fr</a:t>
            </a:r>
            <a:endParaRPr lang="fr-FR" sz="2600" dirty="0" smtClean="0">
              <a:solidFill>
                <a:schemeClr val="bg1">
                  <a:lumMod val="50000"/>
                </a:schemeClr>
              </a:solidFill>
              <a:latin typeface="Trebuchet MS" pitchFamily="32" charset="0"/>
              <a:ea typeface="+mj-ea"/>
              <a:cs typeface="+mj-cs"/>
            </a:endParaRPr>
          </a:p>
          <a:p>
            <a:pPr marL="2717800" lvl="8" indent="-2717800" defTabSz="323850">
              <a:buNone/>
              <a:defRPr/>
            </a:pPr>
            <a:r>
              <a:rPr lang="fr-FR" sz="2600" dirty="0" smtClean="0">
                <a:solidFill>
                  <a:schemeClr val="bg1">
                    <a:lumMod val="50000"/>
                  </a:schemeClr>
                </a:solidFill>
                <a:latin typeface="Trebuchet MS" pitchFamily="32" charset="0"/>
                <a:ea typeface="+mj-ea"/>
                <a:cs typeface="+mj-cs"/>
              </a:rPr>
              <a:t>                  Site internet – formulaire de contact - courrier</a:t>
            </a:r>
          </a:p>
          <a:p>
            <a:pPr marL="2717800" lvl="8" indent="-2717800" defTabSz="323850">
              <a:buNone/>
              <a:defRPr/>
            </a:pPr>
            <a:r>
              <a:rPr lang="fr-FR" sz="2600" dirty="0" smtClean="0">
                <a:solidFill>
                  <a:schemeClr val="bg1">
                    <a:lumMod val="50000"/>
                  </a:schemeClr>
                </a:solidFill>
                <a:latin typeface="Trebuchet MS" pitchFamily="32" charset="0"/>
                <a:ea typeface="+mj-ea"/>
                <a:cs typeface="+mj-cs"/>
              </a:rPr>
              <a:t>                  Panneaux </a:t>
            </a:r>
            <a:r>
              <a:rPr lang="fr-FR" sz="2600" dirty="0">
                <a:solidFill>
                  <a:schemeClr val="bg1">
                    <a:lumMod val="50000"/>
                  </a:schemeClr>
                </a:solidFill>
                <a:latin typeface="Trebuchet MS" pitchFamily="32" charset="0"/>
                <a:ea typeface="+mj-ea"/>
                <a:cs typeface="+mj-cs"/>
              </a:rPr>
              <a:t>municipaux</a:t>
            </a:r>
          </a:p>
          <a:p>
            <a:pPr marL="2717800" lvl="8" indent="-2717800" defTabSz="323850">
              <a:buNone/>
              <a:defRPr/>
            </a:pPr>
            <a:r>
              <a:rPr lang="fr-FR" sz="2600" dirty="0" smtClean="0">
                <a:solidFill>
                  <a:schemeClr val="bg1">
                    <a:lumMod val="50000"/>
                  </a:schemeClr>
                </a:solidFill>
                <a:latin typeface="Trebuchet MS" pitchFamily="32" charset="0"/>
                <a:ea typeface="+mj-ea"/>
                <a:cs typeface="+mj-cs"/>
              </a:rPr>
              <a:t>                  Stand sur le marché</a:t>
            </a:r>
            <a:endParaRPr lang="fr-FR" sz="2600" dirty="0">
              <a:solidFill>
                <a:schemeClr val="bg1">
                  <a:lumMod val="50000"/>
                </a:schemeClr>
              </a:solidFill>
              <a:latin typeface="Trebuchet MS" pitchFamily="32" charset="0"/>
              <a:ea typeface="+mj-ea"/>
              <a:cs typeface="+mj-cs"/>
            </a:endParaRPr>
          </a:p>
          <a:p>
            <a:pPr marL="2717800" lvl="8" indent="-2717800" defTabSz="323850">
              <a:buNone/>
              <a:defRPr/>
            </a:pPr>
            <a:r>
              <a:rPr lang="fr-FR" sz="2600" dirty="0" smtClean="0">
                <a:solidFill>
                  <a:schemeClr val="bg1">
                    <a:lumMod val="50000"/>
                  </a:schemeClr>
                </a:solidFill>
                <a:latin typeface="Trebuchet MS" pitchFamily="32" charset="0"/>
                <a:ea typeface="+mj-ea"/>
                <a:cs typeface="+mj-cs"/>
              </a:rPr>
              <a:t>                  </a:t>
            </a:r>
            <a:r>
              <a:rPr lang="fr-FR" sz="2600" dirty="0" err="1" smtClean="0">
                <a:solidFill>
                  <a:schemeClr val="bg1">
                    <a:lumMod val="50000"/>
                  </a:schemeClr>
                </a:solidFill>
                <a:latin typeface="Trebuchet MS" pitchFamily="32" charset="0"/>
                <a:ea typeface="+mj-ea"/>
                <a:cs typeface="+mj-cs"/>
              </a:rPr>
              <a:t>FontenayMag</a:t>
            </a:r>
            <a:endParaRPr lang="fr-FR" sz="2600" dirty="0">
              <a:solidFill>
                <a:schemeClr val="bg1">
                  <a:lumMod val="50000"/>
                </a:schemeClr>
              </a:solidFill>
              <a:latin typeface="Trebuchet MS" pitchFamily="32" charset="0"/>
              <a:ea typeface="+mj-ea"/>
              <a:cs typeface="+mj-cs"/>
            </a:endParaRPr>
          </a:p>
          <a:p>
            <a:pPr algn="ctr">
              <a:buFontTx/>
              <a:buChar char="-"/>
            </a:pPr>
            <a:endParaRPr lang="fr-FR" sz="4000" dirty="0">
              <a:solidFill>
                <a:schemeClr val="tx1">
                  <a:lumMod val="65000"/>
                  <a:lumOff val="35000"/>
                </a:schemeClr>
              </a:solidFill>
            </a:endParaRPr>
          </a:p>
        </p:txBody>
      </p:sp>
      <p:pic>
        <p:nvPicPr>
          <p:cNvPr id="4" name="Picture 2" descr="C:\Users\Mercadier\Desktop\logo far.png"/>
          <p:cNvPicPr>
            <a:picLocks noChangeAspect="1" noChangeArrowheads="1"/>
          </p:cNvPicPr>
          <p:nvPr/>
        </p:nvPicPr>
        <p:blipFill>
          <a:blip r:embed="rId3" cstate="print"/>
          <a:srcRect/>
          <a:stretch>
            <a:fillRect/>
          </a:stretch>
        </p:blipFill>
        <p:spPr bwMode="auto">
          <a:xfrm>
            <a:off x="827584" y="620688"/>
            <a:ext cx="2652926" cy="1008112"/>
          </a:xfrm>
          <a:prstGeom prst="rect">
            <a:avLst/>
          </a:prstGeom>
          <a:noFill/>
        </p:spPr>
      </p:pic>
      <p:sp>
        <p:nvSpPr>
          <p:cNvPr id="5" name="Espace réservé du contenu 2"/>
          <p:cNvSpPr txBox="1">
            <a:spLocks/>
          </p:cNvSpPr>
          <p:nvPr/>
        </p:nvSpPr>
        <p:spPr>
          <a:xfrm>
            <a:off x="5004048" y="1772816"/>
            <a:ext cx="3610744" cy="449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endParaRPr kumimoji="0" lang="fr-FR" sz="4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7" name="ZoneTexte 6"/>
          <p:cNvSpPr txBox="1"/>
          <p:nvPr/>
        </p:nvSpPr>
        <p:spPr>
          <a:xfrm>
            <a:off x="0" y="63177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cadier\Desktop\logo far.png"/>
          <p:cNvPicPr>
            <a:picLocks noChangeAspect="1" noChangeArrowheads="1"/>
          </p:cNvPicPr>
          <p:nvPr/>
        </p:nvPicPr>
        <p:blipFill>
          <a:blip r:embed="rId4" cstate="print"/>
          <a:srcRect/>
          <a:stretch>
            <a:fillRect/>
          </a:stretch>
        </p:blipFill>
        <p:spPr bwMode="auto">
          <a:xfrm>
            <a:off x="827584" y="620688"/>
            <a:ext cx="2652926" cy="1008112"/>
          </a:xfrm>
          <a:prstGeom prst="rect">
            <a:avLst/>
          </a:prstGeom>
          <a:noFill/>
        </p:spPr>
      </p:pic>
      <p:sp>
        <p:nvSpPr>
          <p:cNvPr id="5" name="ZoneTexte 4"/>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graphicFrame>
        <p:nvGraphicFramePr>
          <p:cNvPr id="1030" name="Object 6"/>
          <p:cNvGraphicFramePr>
            <a:graphicFrameLocks noChangeAspect="1"/>
          </p:cNvGraphicFramePr>
          <p:nvPr/>
        </p:nvGraphicFramePr>
        <p:xfrm>
          <a:off x="1475656" y="1340769"/>
          <a:ext cx="7056784" cy="4740942"/>
        </p:xfrm>
        <a:graphic>
          <a:graphicData uri="http://schemas.openxmlformats.org/presentationml/2006/ole">
            <p:oleObj spid="_x0000_s1030" name="Acrobat Document" r:id="rId5" imgW="7550280" imgH="5355000" progId="AcroExch.Document.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412776"/>
            <a:ext cx="8244408" cy="1143000"/>
          </a:xfrm>
        </p:spPr>
        <p:txBody>
          <a:bodyPr>
            <a:normAutofit/>
          </a:bodyPr>
          <a:lstStyle/>
          <a:p>
            <a:r>
              <a:rPr lang="fr-FR" sz="3200" b="1" dirty="0" smtClean="0">
                <a:solidFill>
                  <a:srgbClr val="0070C0"/>
                </a:solidFill>
                <a:latin typeface="Trebuchet MS" pitchFamily="32" charset="0"/>
              </a:rPr>
              <a:t/>
            </a:r>
            <a:br>
              <a:rPr lang="fr-FR" sz="3200" b="1" dirty="0" smtClean="0">
                <a:solidFill>
                  <a:srgbClr val="0070C0"/>
                </a:solidFill>
                <a:latin typeface="Trebuchet MS" pitchFamily="32" charset="0"/>
              </a:rPr>
            </a:br>
            <a:r>
              <a:rPr lang="fr-FR" sz="3200" b="1" dirty="0" smtClean="0">
                <a:solidFill>
                  <a:srgbClr val="0070C0"/>
                </a:solidFill>
                <a:latin typeface="Trebuchet MS" pitchFamily="32" charset="0"/>
              </a:rPr>
              <a:t>Composition des comités d’habitants</a:t>
            </a:r>
            <a:endParaRPr lang="fr-FR" sz="3200" b="1" dirty="0">
              <a:solidFill>
                <a:srgbClr val="0070C0"/>
              </a:solidFill>
              <a:latin typeface="Trebuchet MS" pitchFamily="32" charset="0"/>
            </a:endParaRPr>
          </a:p>
        </p:txBody>
      </p:sp>
      <p:sp>
        <p:nvSpPr>
          <p:cNvPr id="3" name="Espace réservé du contenu 2"/>
          <p:cNvSpPr>
            <a:spLocks noGrp="1"/>
          </p:cNvSpPr>
          <p:nvPr>
            <p:ph idx="1"/>
          </p:nvPr>
        </p:nvSpPr>
        <p:spPr>
          <a:xfrm>
            <a:off x="251520" y="2780928"/>
            <a:ext cx="8892480" cy="4453955"/>
          </a:xfrm>
        </p:spPr>
        <p:txBody>
          <a:bodyPr/>
          <a:lstStyle/>
          <a:p>
            <a:pPr algn="ctr"/>
            <a:endParaRPr lang="fr-FR" dirty="0" smtClean="0">
              <a:solidFill>
                <a:schemeClr val="tx1">
                  <a:lumMod val="50000"/>
                  <a:lumOff val="50000"/>
                </a:schemeClr>
              </a:solidFill>
            </a:endParaRPr>
          </a:p>
          <a:p>
            <a:pPr algn="ctr"/>
            <a:r>
              <a:rPr lang="fr-FR" dirty="0" smtClean="0">
                <a:solidFill>
                  <a:schemeClr val="tx1">
                    <a:lumMod val="50000"/>
                    <a:lumOff val="50000"/>
                  </a:schemeClr>
                </a:solidFill>
              </a:rPr>
              <a:t>5 quartiers</a:t>
            </a:r>
          </a:p>
          <a:p>
            <a:pPr algn="ctr">
              <a:buNone/>
            </a:pPr>
            <a:endParaRPr lang="fr-FR" sz="2000" dirty="0" smtClean="0">
              <a:solidFill>
                <a:schemeClr val="tx1">
                  <a:lumMod val="50000"/>
                  <a:lumOff val="50000"/>
                </a:schemeClr>
              </a:solidFill>
            </a:endParaRPr>
          </a:p>
          <a:p>
            <a:pPr algn="ctr"/>
            <a:r>
              <a:rPr lang="fr-FR" dirty="0" smtClean="0">
                <a:solidFill>
                  <a:schemeClr val="tx1">
                    <a:lumMod val="50000"/>
                    <a:lumOff val="50000"/>
                  </a:schemeClr>
                </a:solidFill>
              </a:rPr>
              <a:t>des élus référents</a:t>
            </a:r>
          </a:p>
        </p:txBody>
      </p:sp>
      <p:sp>
        <p:nvSpPr>
          <p:cNvPr id="4" name="ZoneTexte 3"/>
          <p:cNvSpPr txBox="1"/>
          <p:nvPr/>
        </p:nvSpPr>
        <p:spPr>
          <a:xfrm>
            <a:off x="0" y="6237312"/>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pic>
        <p:nvPicPr>
          <p:cNvPr id="5"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628800"/>
            <a:ext cx="7920880" cy="1143000"/>
          </a:xfrm>
        </p:spPr>
        <p:txBody>
          <a:bodyPr>
            <a:normAutofit/>
          </a:bodyPr>
          <a:lstStyle/>
          <a:p>
            <a:r>
              <a:rPr lang="fr-FR" sz="3200" b="1" dirty="0" smtClean="0">
                <a:solidFill>
                  <a:srgbClr val="0070C0"/>
                </a:solidFill>
                <a:latin typeface="Trebuchet MS" pitchFamily="32" charset="0"/>
              </a:rPr>
              <a:t>Rôle des élus référents</a:t>
            </a:r>
            <a:endParaRPr lang="fr-FR" sz="3200" b="1" dirty="0">
              <a:solidFill>
                <a:srgbClr val="0070C0"/>
              </a:solidFill>
              <a:latin typeface="Trebuchet MS" pitchFamily="32" charset="0"/>
            </a:endParaRPr>
          </a:p>
        </p:txBody>
      </p:sp>
      <p:sp>
        <p:nvSpPr>
          <p:cNvPr id="3" name="Espace réservé du contenu 2"/>
          <p:cNvSpPr>
            <a:spLocks noGrp="1"/>
          </p:cNvSpPr>
          <p:nvPr>
            <p:ph idx="1"/>
          </p:nvPr>
        </p:nvSpPr>
        <p:spPr>
          <a:xfrm>
            <a:off x="0" y="2996952"/>
            <a:ext cx="9144000" cy="5822107"/>
          </a:xfrm>
        </p:spPr>
        <p:txBody>
          <a:bodyPr/>
          <a:lstStyle/>
          <a:p>
            <a:pPr algn="ctr"/>
            <a:r>
              <a:rPr lang="fr-FR" dirty="0" smtClean="0">
                <a:solidFill>
                  <a:schemeClr val="tx1">
                    <a:lumMod val="50000"/>
                    <a:lumOff val="50000"/>
                  </a:schemeClr>
                </a:solidFill>
              </a:rPr>
              <a:t>écoute</a:t>
            </a:r>
          </a:p>
          <a:p>
            <a:pPr algn="ctr"/>
            <a:r>
              <a:rPr lang="fr-FR" dirty="0" smtClean="0">
                <a:solidFill>
                  <a:schemeClr val="tx1">
                    <a:lumMod val="50000"/>
                    <a:lumOff val="50000"/>
                  </a:schemeClr>
                </a:solidFill>
              </a:rPr>
              <a:t>réponse</a:t>
            </a:r>
          </a:p>
          <a:p>
            <a:pPr algn="ctr"/>
            <a:r>
              <a:rPr lang="fr-FR" dirty="0" smtClean="0">
                <a:solidFill>
                  <a:schemeClr val="tx1">
                    <a:lumMod val="50000"/>
                    <a:lumOff val="50000"/>
                  </a:schemeClr>
                </a:solidFill>
              </a:rPr>
              <a:t>présence aux réunions de quartier</a:t>
            </a:r>
            <a:endParaRPr lang="fr-FR" dirty="0">
              <a:solidFill>
                <a:schemeClr val="tx1">
                  <a:lumMod val="50000"/>
                  <a:lumOff val="50000"/>
                </a:schemeClr>
              </a:solidFill>
            </a:endParaRPr>
          </a:p>
        </p:txBody>
      </p:sp>
      <p:sp>
        <p:nvSpPr>
          <p:cNvPr id="4" name="ZoneTexte 3"/>
          <p:cNvSpPr txBox="1"/>
          <p:nvPr/>
        </p:nvSpPr>
        <p:spPr>
          <a:xfrm>
            <a:off x="0" y="6237312"/>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pic>
        <p:nvPicPr>
          <p:cNvPr id="5"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cadier\Desktop\logo far.png"/>
          <p:cNvPicPr>
            <a:picLocks noChangeAspect="1" noChangeArrowheads="1"/>
          </p:cNvPicPr>
          <p:nvPr/>
        </p:nvPicPr>
        <p:blipFill>
          <a:blip r:embed="rId3" cstate="print"/>
          <a:srcRect/>
          <a:stretch>
            <a:fillRect/>
          </a:stretch>
        </p:blipFill>
        <p:spPr bwMode="auto">
          <a:xfrm>
            <a:off x="827584" y="620688"/>
            <a:ext cx="2652926" cy="1008112"/>
          </a:xfrm>
          <a:prstGeom prst="rect">
            <a:avLst/>
          </a:prstGeom>
          <a:noFill/>
        </p:spPr>
      </p:pic>
      <p:sp>
        <p:nvSpPr>
          <p:cNvPr id="6" name="Rectangle 5"/>
          <p:cNvSpPr/>
          <p:nvPr/>
        </p:nvSpPr>
        <p:spPr>
          <a:xfrm>
            <a:off x="2685938" y="3244334"/>
            <a:ext cx="237566" cy="369332"/>
          </a:xfrm>
          <a:prstGeom prst="rect">
            <a:avLst/>
          </a:prstGeom>
        </p:spPr>
        <p:txBody>
          <a:bodyPr wrap="none">
            <a:spAutoFit/>
          </a:bodyPr>
          <a:lstStyle/>
          <a:p>
            <a:r>
              <a:rPr lang="fr-FR" dirty="0" smtClean="0"/>
              <a:t> </a:t>
            </a:r>
            <a:endParaRPr lang="fr-FR" dirty="0"/>
          </a:p>
        </p:txBody>
      </p:sp>
      <p:sp>
        <p:nvSpPr>
          <p:cNvPr id="7" name="ZoneTexte 6"/>
          <p:cNvSpPr txBox="1"/>
          <p:nvPr/>
        </p:nvSpPr>
        <p:spPr>
          <a:xfrm>
            <a:off x="1043608" y="1628800"/>
            <a:ext cx="4032448" cy="3724096"/>
          </a:xfrm>
          <a:prstGeom prst="rect">
            <a:avLst/>
          </a:prstGeom>
          <a:noFill/>
        </p:spPr>
        <p:txBody>
          <a:bodyPr wrap="square" rtlCol="0">
            <a:spAutoFit/>
          </a:bodyPr>
          <a:lstStyle/>
          <a:p>
            <a:r>
              <a:rPr lang="fr-FR" b="1" dirty="0" err="1" smtClean="0">
                <a:solidFill>
                  <a:schemeClr val="bg1">
                    <a:lumMod val="50000"/>
                  </a:schemeClr>
                </a:solidFill>
              </a:rPr>
              <a:t>Blagis</a:t>
            </a:r>
            <a:r>
              <a:rPr lang="fr-FR" b="1" dirty="0" smtClean="0">
                <a:solidFill>
                  <a:schemeClr val="bg1">
                    <a:lumMod val="50000"/>
                  </a:schemeClr>
                </a:solidFill>
              </a:rPr>
              <a:t> – Gare</a:t>
            </a:r>
          </a:p>
          <a:p>
            <a:r>
              <a:rPr lang="fr-FR" dirty="0" smtClean="0">
                <a:solidFill>
                  <a:srgbClr val="0070C0"/>
                </a:solidFill>
              </a:rPr>
              <a:t>Thomas </a:t>
            </a:r>
            <a:r>
              <a:rPr lang="fr-FR" dirty="0" err="1" smtClean="0">
                <a:solidFill>
                  <a:srgbClr val="0070C0"/>
                </a:solidFill>
              </a:rPr>
              <a:t>Napoly</a:t>
            </a:r>
            <a:endParaRPr lang="fr-FR" dirty="0" smtClean="0">
              <a:solidFill>
                <a:srgbClr val="0070C0"/>
              </a:solidFill>
            </a:endParaRPr>
          </a:p>
          <a:p>
            <a:r>
              <a:rPr lang="fr-FR" dirty="0" err="1" smtClean="0">
                <a:solidFill>
                  <a:srgbClr val="0070C0"/>
                </a:solidFill>
              </a:rPr>
              <a:t>Razika</a:t>
            </a:r>
            <a:r>
              <a:rPr lang="fr-FR" dirty="0" smtClean="0">
                <a:solidFill>
                  <a:srgbClr val="0070C0"/>
                </a:solidFill>
              </a:rPr>
              <a:t> </a:t>
            </a:r>
            <a:r>
              <a:rPr lang="fr-FR" dirty="0" err="1" smtClean="0">
                <a:solidFill>
                  <a:srgbClr val="0070C0"/>
                </a:solidFill>
              </a:rPr>
              <a:t>Benmeradi</a:t>
            </a:r>
            <a:endParaRPr lang="fr-FR" dirty="0" smtClean="0">
              <a:solidFill>
                <a:srgbClr val="0070C0"/>
              </a:solidFill>
            </a:endParaRPr>
          </a:p>
          <a:p>
            <a:r>
              <a:rPr lang="fr-FR" dirty="0" smtClean="0">
                <a:solidFill>
                  <a:srgbClr val="0070C0"/>
                </a:solidFill>
              </a:rPr>
              <a:t>Céline Alvaro</a:t>
            </a:r>
          </a:p>
          <a:p>
            <a:r>
              <a:rPr lang="fr-FR" dirty="0" smtClean="0">
                <a:solidFill>
                  <a:srgbClr val="0070C0"/>
                </a:solidFill>
              </a:rPr>
              <a:t>Jean-Michel Durand</a:t>
            </a:r>
          </a:p>
          <a:p>
            <a:endParaRPr lang="fr-FR" sz="2000" dirty="0" smtClean="0"/>
          </a:p>
          <a:p>
            <a:r>
              <a:rPr lang="fr-FR" b="1" dirty="0" smtClean="0">
                <a:solidFill>
                  <a:schemeClr val="bg1">
                    <a:lumMod val="50000"/>
                  </a:schemeClr>
                </a:solidFill>
              </a:rPr>
              <a:t>Ormeaux – </a:t>
            </a:r>
            <a:r>
              <a:rPr lang="fr-FR" b="1" dirty="0" smtClean="0">
                <a:solidFill>
                  <a:schemeClr val="bg2">
                    <a:lumMod val="50000"/>
                  </a:schemeClr>
                </a:solidFill>
              </a:rPr>
              <a:t>Renar</a:t>
            </a:r>
            <a:r>
              <a:rPr lang="fr-FR" b="1" dirty="0" smtClean="0">
                <a:solidFill>
                  <a:schemeClr val="bg1">
                    <a:lumMod val="50000"/>
                  </a:schemeClr>
                </a:solidFill>
              </a:rPr>
              <a:t>ds</a:t>
            </a:r>
          </a:p>
          <a:p>
            <a:r>
              <a:rPr lang="fr-FR" dirty="0" smtClean="0">
                <a:solidFill>
                  <a:srgbClr val="0070C0"/>
                </a:solidFill>
              </a:rPr>
              <a:t>Anne-Marie </a:t>
            </a:r>
            <a:r>
              <a:rPr lang="fr-FR" dirty="0" err="1" smtClean="0">
                <a:solidFill>
                  <a:srgbClr val="0070C0"/>
                </a:solidFill>
              </a:rPr>
              <a:t>Mercadier</a:t>
            </a:r>
            <a:endParaRPr lang="fr-FR" dirty="0" smtClean="0">
              <a:solidFill>
                <a:srgbClr val="0070C0"/>
              </a:solidFill>
            </a:endParaRPr>
          </a:p>
          <a:p>
            <a:r>
              <a:rPr lang="fr-FR" dirty="0" smtClean="0">
                <a:solidFill>
                  <a:srgbClr val="0070C0"/>
                </a:solidFill>
              </a:rPr>
              <a:t>Muriel Galante-</a:t>
            </a:r>
            <a:r>
              <a:rPr lang="fr-FR" dirty="0" err="1" smtClean="0">
                <a:solidFill>
                  <a:srgbClr val="0070C0"/>
                </a:solidFill>
              </a:rPr>
              <a:t>Guilleminot</a:t>
            </a:r>
            <a:endParaRPr lang="fr-FR" dirty="0" smtClean="0">
              <a:solidFill>
                <a:srgbClr val="0070C0"/>
              </a:solidFill>
            </a:endParaRPr>
          </a:p>
          <a:p>
            <a:r>
              <a:rPr lang="fr-FR" dirty="0" smtClean="0">
                <a:solidFill>
                  <a:srgbClr val="0070C0"/>
                </a:solidFill>
              </a:rPr>
              <a:t>Michel Faye</a:t>
            </a:r>
          </a:p>
          <a:p>
            <a:r>
              <a:rPr lang="fr-FR" dirty="0" smtClean="0">
                <a:solidFill>
                  <a:srgbClr val="0070C0"/>
                </a:solidFill>
              </a:rPr>
              <a:t>Dominique </a:t>
            </a:r>
            <a:r>
              <a:rPr lang="fr-FR" dirty="0" err="1" smtClean="0">
                <a:solidFill>
                  <a:srgbClr val="0070C0"/>
                </a:solidFill>
              </a:rPr>
              <a:t>Lafon</a:t>
            </a:r>
            <a:endParaRPr lang="fr-FR" dirty="0" smtClean="0">
              <a:solidFill>
                <a:srgbClr val="0070C0"/>
              </a:solidFill>
            </a:endParaRPr>
          </a:p>
          <a:p>
            <a:endParaRPr lang="fr-FR" dirty="0" smtClean="0"/>
          </a:p>
          <a:p>
            <a:r>
              <a:rPr lang="fr-FR" dirty="0"/>
              <a:t>	</a:t>
            </a:r>
          </a:p>
        </p:txBody>
      </p:sp>
      <p:sp>
        <p:nvSpPr>
          <p:cNvPr id="8" name="ZoneTexte 7"/>
          <p:cNvSpPr txBox="1"/>
          <p:nvPr/>
        </p:nvSpPr>
        <p:spPr>
          <a:xfrm>
            <a:off x="5436096" y="1484784"/>
            <a:ext cx="4032448" cy="4939814"/>
          </a:xfrm>
          <a:prstGeom prst="rect">
            <a:avLst/>
          </a:prstGeom>
          <a:noFill/>
        </p:spPr>
        <p:txBody>
          <a:bodyPr wrap="square" rtlCol="0">
            <a:spAutoFit/>
          </a:bodyPr>
          <a:lstStyle/>
          <a:p>
            <a:endParaRPr lang="fr-FR" sz="900" b="1" dirty="0" smtClean="0">
              <a:solidFill>
                <a:schemeClr val="tx1">
                  <a:lumMod val="65000"/>
                  <a:lumOff val="35000"/>
                </a:schemeClr>
              </a:solidFill>
            </a:endParaRPr>
          </a:p>
          <a:p>
            <a:r>
              <a:rPr lang="fr-FR" b="1" dirty="0" smtClean="0">
                <a:solidFill>
                  <a:schemeClr val="bg1">
                    <a:lumMod val="50000"/>
                  </a:schemeClr>
                </a:solidFill>
              </a:rPr>
              <a:t>Scarron – </a:t>
            </a:r>
            <a:r>
              <a:rPr lang="fr-FR" b="1" dirty="0" err="1" smtClean="0">
                <a:solidFill>
                  <a:schemeClr val="bg1">
                    <a:lumMod val="50000"/>
                  </a:schemeClr>
                </a:solidFill>
              </a:rPr>
              <a:t>Sorrières</a:t>
            </a:r>
            <a:endParaRPr lang="fr-FR" b="1" dirty="0" smtClean="0">
              <a:solidFill>
                <a:schemeClr val="bg1">
                  <a:lumMod val="50000"/>
                </a:schemeClr>
              </a:solidFill>
            </a:endParaRPr>
          </a:p>
          <a:p>
            <a:r>
              <a:rPr lang="fr-FR" dirty="0" smtClean="0">
                <a:solidFill>
                  <a:srgbClr val="0070C0"/>
                </a:solidFill>
              </a:rPr>
              <a:t>Jean-Luc </a:t>
            </a:r>
            <a:r>
              <a:rPr lang="fr-FR" dirty="0" err="1" smtClean="0">
                <a:solidFill>
                  <a:srgbClr val="0070C0"/>
                </a:solidFill>
              </a:rPr>
              <a:t>Delerin</a:t>
            </a:r>
            <a:r>
              <a:rPr lang="fr-FR" dirty="0" smtClean="0">
                <a:solidFill>
                  <a:srgbClr val="0070C0"/>
                </a:solidFill>
              </a:rPr>
              <a:t/>
            </a:r>
            <a:br>
              <a:rPr lang="fr-FR" dirty="0" smtClean="0">
                <a:solidFill>
                  <a:srgbClr val="0070C0"/>
                </a:solidFill>
              </a:rPr>
            </a:br>
            <a:r>
              <a:rPr lang="fr-FR" dirty="0" smtClean="0">
                <a:solidFill>
                  <a:srgbClr val="0070C0"/>
                </a:solidFill>
              </a:rPr>
              <a:t>Emmanuel Chambon</a:t>
            </a:r>
          </a:p>
          <a:p>
            <a:r>
              <a:rPr lang="fr-FR" dirty="0" smtClean="0">
                <a:solidFill>
                  <a:srgbClr val="0070C0"/>
                </a:solidFill>
              </a:rPr>
              <a:t>Jean-Marie </a:t>
            </a:r>
            <a:r>
              <a:rPr lang="fr-FR" dirty="0" err="1" smtClean="0">
                <a:solidFill>
                  <a:srgbClr val="0070C0"/>
                </a:solidFill>
              </a:rPr>
              <a:t>Gasselin</a:t>
            </a:r>
            <a:endParaRPr lang="fr-FR" dirty="0" smtClean="0">
              <a:solidFill>
                <a:srgbClr val="0070C0"/>
              </a:solidFill>
            </a:endParaRPr>
          </a:p>
          <a:p>
            <a:endParaRPr lang="fr-FR" dirty="0"/>
          </a:p>
          <a:p>
            <a:r>
              <a:rPr lang="fr-FR" b="1" dirty="0" smtClean="0">
                <a:solidFill>
                  <a:schemeClr val="bg1">
                    <a:lumMod val="50000"/>
                  </a:schemeClr>
                </a:solidFill>
              </a:rPr>
              <a:t>Parc-Centre Ville</a:t>
            </a:r>
          </a:p>
          <a:p>
            <a:r>
              <a:rPr lang="fr-FR" dirty="0" smtClean="0">
                <a:solidFill>
                  <a:srgbClr val="0070C0"/>
                </a:solidFill>
              </a:rPr>
              <a:t>Séverine </a:t>
            </a:r>
            <a:r>
              <a:rPr lang="fr-FR" dirty="0" err="1" smtClean="0">
                <a:solidFill>
                  <a:srgbClr val="0070C0"/>
                </a:solidFill>
              </a:rPr>
              <a:t>Croci</a:t>
            </a:r>
            <a:endParaRPr lang="fr-FR" dirty="0" smtClean="0">
              <a:solidFill>
                <a:srgbClr val="0070C0"/>
              </a:solidFill>
            </a:endParaRPr>
          </a:p>
          <a:p>
            <a:r>
              <a:rPr lang="fr-FR" dirty="0" smtClean="0">
                <a:solidFill>
                  <a:srgbClr val="0070C0"/>
                </a:solidFill>
              </a:rPr>
              <a:t>Roger </a:t>
            </a:r>
            <a:r>
              <a:rPr lang="fr-FR" dirty="0" err="1" smtClean="0">
                <a:solidFill>
                  <a:srgbClr val="0070C0"/>
                </a:solidFill>
              </a:rPr>
              <a:t>Lhoste</a:t>
            </a:r>
            <a:endParaRPr lang="fr-FR" dirty="0" smtClean="0">
              <a:solidFill>
                <a:srgbClr val="0070C0"/>
              </a:solidFill>
            </a:endParaRPr>
          </a:p>
          <a:p>
            <a:r>
              <a:rPr lang="fr-FR" dirty="0" smtClean="0">
                <a:solidFill>
                  <a:srgbClr val="0070C0"/>
                </a:solidFill>
              </a:rPr>
              <a:t>Christian Bigret</a:t>
            </a:r>
          </a:p>
          <a:p>
            <a:r>
              <a:rPr lang="fr-FR" dirty="0" smtClean="0">
                <a:solidFill>
                  <a:srgbClr val="0070C0"/>
                </a:solidFill>
              </a:rPr>
              <a:t>Michèle Morin</a:t>
            </a:r>
          </a:p>
          <a:p>
            <a:endParaRPr lang="fr-FR" dirty="0"/>
          </a:p>
          <a:p>
            <a:r>
              <a:rPr lang="fr-FR" b="1" dirty="0" smtClean="0">
                <a:solidFill>
                  <a:schemeClr val="bg1">
                    <a:lumMod val="50000"/>
                  </a:schemeClr>
                </a:solidFill>
              </a:rPr>
              <a:t>Val Content-Pervenches</a:t>
            </a:r>
          </a:p>
          <a:p>
            <a:r>
              <a:rPr lang="fr-FR" dirty="0" smtClean="0">
                <a:solidFill>
                  <a:srgbClr val="0070C0"/>
                </a:solidFill>
              </a:rPr>
              <a:t>Sandrine Le </a:t>
            </a:r>
            <a:r>
              <a:rPr lang="fr-FR" dirty="0" err="1" smtClean="0">
                <a:solidFill>
                  <a:srgbClr val="0070C0"/>
                </a:solidFill>
              </a:rPr>
              <a:t>Rouzes</a:t>
            </a:r>
            <a:endParaRPr lang="fr-FR" dirty="0" smtClean="0">
              <a:solidFill>
                <a:srgbClr val="0070C0"/>
              </a:solidFill>
            </a:endParaRPr>
          </a:p>
          <a:p>
            <a:r>
              <a:rPr lang="fr-FR" dirty="0" smtClean="0">
                <a:solidFill>
                  <a:srgbClr val="0070C0"/>
                </a:solidFill>
              </a:rPr>
              <a:t>Muriel Foulard</a:t>
            </a:r>
          </a:p>
          <a:p>
            <a:r>
              <a:rPr lang="fr-FR" dirty="0" smtClean="0">
                <a:solidFill>
                  <a:srgbClr val="0070C0"/>
                </a:solidFill>
              </a:rPr>
              <a:t>Suzanne Bourdet</a:t>
            </a:r>
          </a:p>
          <a:p>
            <a:endParaRPr lang="fr-FR" dirty="0" smtClean="0"/>
          </a:p>
          <a:p>
            <a:r>
              <a:rPr lang="fr-FR" dirty="0"/>
              <a:t>	</a:t>
            </a:r>
          </a:p>
        </p:txBody>
      </p:sp>
      <p:sp>
        <p:nvSpPr>
          <p:cNvPr id="11" name="ZoneTexte 10"/>
          <p:cNvSpPr txBox="1"/>
          <p:nvPr/>
        </p:nvSpPr>
        <p:spPr>
          <a:xfrm>
            <a:off x="971600" y="692696"/>
            <a:ext cx="9144000" cy="584775"/>
          </a:xfrm>
          <a:prstGeom prst="rect">
            <a:avLst/>
          </a:prstGeom>
          <a:noFill/>
        </p:spPr>
        <p:txBody>
          <a:bodyPr wrap="square" rtlCol="0">
            <a:spAutoFit/>
          </a:bodyPr>
          <a:lstStyle/>
          <a:p>
            <a:pPr algn="ctr"/>
            <a:r>
              <a:rPr lang="fr-FR" sz="3200" b="1" dirty="0" smtClean="0">
                <a:solidFill>
                  <a:srgbClr val="0070C0"/>
                </a:solidFill>
                <a:latin typeface="Trebuchet MS" pitchFamily="32" charset="0"/>
                <a:ea typeface="+mj-ea"/>
                <a:cs typeface="+mj-cs"/>
              </a:rPr>
              <a:t>         Vos élu(e)s référents</a:t>
            </a:r>
          </a:p>
        </p:txBody>
      </p:sp>
      <p:sp>
        <p:nvSpPr>
          <p:cNvPr id="9" name="ZoneTexte 8"/>
          <p:cNvSpPr txBox="1"/>
          <p:nvPr/>
        </p:nvSpPr>
        <p:spPr>
          <a:xfrm>
            <a:off x="0" y="63177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
        <p:nvSpPr>
          <p:cNvPr id="10" name="ZoneTexte 9"/>
          <p:cNvSpPr txBox="1"/>
          <p:nvPr/>
        </p:nvSpPr>
        <p:spPr>
          <a:xfrm>
            <a:off x="1043608" y="4869160"/>
            <a:ext cx="3672408" cy="1323439"/>
          </a:xfrm>
          <a:prstGeom prst="rect">
            <a:avLst/>
          </a:prstGeom>
          <a:noFill/>
          <a:ln>
            <a:solidFill>
              <a:srgbClr val="00B0F0"/>
            </a:solidFill>
            <a:prstDash val="sysDash"/>
          </a:ln>
        </p:spPr>
        <p:txBody>
          <a:bodyPr wrap="square" rtlCol="0">
            <a:spAutoFit/>
          </a:bodyPr>
          <a:lstStyle/>
          <a:p>
            <a:r>
              <a:rPr lang="fr-FR" sz="1600" dirty="0" smtClean="0">
                <a:solidFill>
                  <a:srgbClr val="0070C0"/>
                </a:solidFill>
              </a:rPr>
              <a:t>Françoise </a:t>
            </a:r>
            <a:r>
              <a:rPr lang="fr-FR" sz="1600" dirty="0" err="1" smtClean="0">
                <a:solidFill>
                  <a:srgbClr val="0070C0"/>
                </a:solidFill>
              </a:rPr>
              <a:t>Gagnard</a:t>
            </a:r>
            <a:r>
              <a:rPr lang="fr-FR" sz="1600" dirty="0" smtClean="0">
                <a:solidFill>
                  <a:srgbClr val="0070C0"/>
                </a:solidFill>
              </a:rPr>
              <a:t>  </a:t>
            </a:r>
            <a:r>
              <a:rPr lang="fr-FR" sz="1600" b="1" dirty="0" smtClean="0">
                <a:solidFill>
                  <a:schemeClr val="bg2">
                    <a:lumMod val="50000"/>
                  </a:schemeClr>
                </a:solidFill>
              </a:rPr>
              <a:t>Maire-adjoint </a:t>
            </a:r>
          </a:p>
          <a:p>
            <a:r>
              <a:rPr lang="fr-FR" sz="1600" b="1" dirty="0" smtClean="0">
                <a:solidFill>
                  <a:schemeClr val="bg2">
                    <a:lumMod val="50000"/>
                  </a:schemeClr>
                </a:solidFill>
              </a:rPr>
              <a:t>à la Démocratie locale</a:t>
            </a:r>
          </a:p>
          <a:p>
            <a:r>
              <a:rPr lang="fr-FR" sz="1600" dirty="0" smtClean="0">
                <a:solidFill>
                  <a:srgbClr val="0070C0"/>
                </a:solidFill>
              </a:rPr>
              <a:t>Anne-Marie </a:t>
            </a:r>
            <a:r>
              <a:rPr lang="fr-FR" sz="1600" dirty="0" err="1" smtClean="0">
                <a:solidFill>
                  <a:srgbClr val="0070C0"/>
                </a:solidFill>
              </a:rPr>
              <a:t>Mercadier</a:t>
            </a:r>
            <a:r>
              <a:rPr lang="fr-FR" sz="1600" dirty="0" smtClean="0">
                <a:solidFill>
                  <a:srgbClr val="0070C0"/>
                </a:solidFill>
              </a:rPr>
              <a:t>  </a:t>
            </a:r>
          </a:p>
          <a:p>
            <a:r>
              <a:rPr lang="fr-FR" sz="1600" b="1" dirty="0" smtClean="0">
                <a:solidFill>
                  <a:schemeClr val="bg2">
                    <a:lumMod val="50000"/>
                  </a:schemeClr>
                </a:solidFill>
              </a:rPr>
              <a:t>Élue « centralisateur » </a:t>
            </a:r>
            <a:r>
              <a:rPr lang="fr-FR" sz="1600" dirty="0" smtClean="0">
                <a:solidFill>
                  <a:schemeClr val="bg2">
                    <a:lumMod val="50000"/>
                  </a:schemeClr>
                </a:solidFill>
              </a:rPr>
              <a:t> </a:t>
            </a:r>
          </a:p>
          <a:p>
            <a:r>
              <a:rPr lang="fr-FR" sz="1600" dirty="0" smtClean="0">
                <a:solidFill>
                  <a:srgbClr val="0070C0"/>
                </a:solidFill>
              </a:rPr>
              <a:t>ammercadier@fontenay-aux-roses.fr</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0"/>
            <a:ext cx="8064896" cy="5445224"/>
          </a:xfrm>
        </p:spPr>
        <p:txBody>
          <a:bodyPr>
            <a:normAutofit/>
          </a:bodyPr>
          <a:lstStyle/>
          <a:p>
            <a:r>
              <a:rPr lang="fr-FR" sz="3600" dirty="0">
                <a:solidFill>
                  <a:schemeClr val="tx1">
                    <a:lumMod val="65000"/>
                    <a:lumOff val="35000"/>
                  </a:schemeClr>
                </a:solidFill>
              </a:rPr>
              <a:t/>
            </a:r>
            <a:br>
              <a:rPr lang="fr-FR" sz="3600" dirty="0">
                <a:solidFill>
                  <a:schemeClr val="tx1">
                    <a:lumMod val="65000"/>
                    <a:lumOff val="35000"/>
                  </a:schemeClr>
                </a:solidFill>
              </a:rPr>
            </a:br>
            <a:r>
              <a:rPr lang="fr-FR" dirty="0" smtClean="0">
                <a:solidFill>
                  <a:schemeClr val="tx1">
                    <a:lumMod val="65000"/>
                    <a:lumOff val="35000"/>
                  </a:schemeClr>
                </a:solidFill>
              </a:rPr>
              <a:t/>
            </a:r>
            <a:br>
              <a:rPr lang="fr-FR" dirty="0" smtClean="0">
                <a:solidFill>
                  <a:schemeClr val="tx1">
                    <a:lumMod val="65000"/>
                    <a:lumOff val="35000"/>
                  </a:schemeClr>
                </a:solidFill>
              </a:rPr>
            </a:br>
            <a:endParaRPr lang="fr-FR" dirty="0">
              <a:solidFill>
                <a:schemeClr val="tx1">
                  <a:lumMod val="65000"/>
                  <a:lumOff val="35000"/>
                </a:schemeClr>
              </a:solidFill>
            </a:endParaRPr>
          </a:p>
        </p:txBody>
      </p:sp>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6" name="Text Box 9"/>
          <p:cNvSpPr txBox="1">
            <a:spLocks noChangeArrowheads="1"/>
          </p:cNvSpPr>
          <p:nvPr/>
        </p:nvSpPr>
        <p:spPr bwMode="auto">
          <a:xfrm>
            <a:off x="755576" y="836712"/>
            <a:ext cx="9251826" cy="4608859"/>
          </a:xfrm>
          <a:prstGeom prst="rect">
            <a:avLst/>
          </a:prstGeom>
          <a:noFill/>
          <a:ln w="9525">
            <a:noFill/>
            <a:round/>
            <a:headEnd/>
            <a:tailEnd/>
          </a:ln>
        </p:spPr>
        <p:txBody>
          <a:bodyPr lIns="90000" tIns="45000" rIns="90000" bIns="45000"/>
          <a:lstStyle/>
          <a:p>
            <a:pPr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4C4C4C"/>
              </a:solidFill>
              <a:latin typeface="Trebuchet MS" pitchFamily="32" charset="0"/>
              <a:cs typeface="Arial Unicode MS" charset="0"/>
            </a:endParaRPr>
          </a:p>
        </p:txBody>
      </p:sp>
      <p:sp>
        <p:nvSpPr>
          <p:cNvPr id="7" name="Rectangle 6"/>
          <p:cNvSpPr/>
          <p:nvPr/>
        </p:nvSpPr>
        <p:spPr>
          <a:xfrm>
            <a:off x="0" y="1628800"/>
            <a:ext cx="8892480" cy="5650201"/>
          </a:xfrm>
          <a:prstGeom prst="rect">
            <a:avLst/>
          </a:prstGeom>
        </p:spPr>
        <p:txBody>
          <a:bodyPr wrap="square">
            <a:spAutoFit/>
          </a:bodyPr>
          <a:lstStyle/>
          <a:p>
            <a:pPr indent="11684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i="1" dirty="0" smtClean="0">
                <a:solidFill>
                  <a:schemeClr val="tx1">
                    <a:lumMod val="50000"/>
                    <a:lumOff val="50000"/>
                  </a:schemeClr>
                </a:solidFill>
                <a:latin typeface="Trebuchet MS" pitchFamily="34" charset="0"/>
                <a:cs typeface="Arial Unicode MS" charset="0"/>
              </a:rPr>
              <a:t>1. </a:t>
            </a:r>
            <a:r>
              <a:rPr lang="en-US" sz="1600" b="1" i="1" dirty="0" smtClean="0">
                <a:solidFill>
                  <a:srgbClr val="0070C0"/>
                </a:solidFill>
                <a:latin typeface="Trebuchet MS" pitchFamily="34" charset="0"/>
                <a:cs typeface="Arial Unicode MS" charset="0"/>
              </a:rPr>
              <a:t>Le </a:t>
            </a:r>
            <a:r>
              <a:rPr lang="en-US" sz="1600" b="1" i="1" dirty="0" err="1" smtClean="0">
                <a:solidFill>
                  <a:srgbClr val="0070C0"/>
                </a:solidFill>
                <a:latin typeface="Trebuchet MS" pitchFamily="34" charset="0"/>
                <a:cs typeface="Arial Unicode MS" charset="0"/>
              </a:rPr>
              <a:t>comité</a:t>
            </a:r>
            <a:r>
              <a:rPr lang="en-US" sz="1600" b="1" i="1" dirty="0" smtClean="0">
                <a:solidFill>
                  <a:srgbClr val="0070C0"/>
                </a:solidFill>
                <a:latin typeface="Trebuchet MS" pitchFamily="34" charset="0"/>
                <a:cs typeface="Arial Unicode MS" charset="0"/>
              </a:rPr>
              <a:t> </a:t>
            </a:r>
            <a:r>
              <a:rPr lang="en-US" sz="1600" b="1" i="1" dirty="0" err="1" smtClean="0">
                <a:solidFill>
                  <a:srgbClr val="0070C0"/>
                </a:solidFill>
                <a:latin typeface="Trebuchet MS" pitchFamily="34" charset="0"/>
                <a:cs typeface="Arial Unicode MS" charset="0"/>
              </a:rPr>
              <a:t>d’habitants</a:t>
            </a:r>
            <a:r>
              <a:rPr lang="en-US" sz="1600" b="1" i="1" dirty="0" smtClean="0">
                <a:solidFill>
                  <a:srgbClr val="0070C0"/>
                </a:solidFill>
                <a:latin typeface="Trebuchet MS" pitchFamily="34" charset="0"/>
                <a:cs typeface="Arial Unicode MS" charset="0"/>
              </a:rPr>
              <a:t> </a:t>
            </a:r>
            <a:r>
              <a:rPr lang="en-US" sz="1600" b="1" i="1" dirty="0" err="1" smtClean="0">
                <a:solidFill>
                  <a:srgbClr val="0070C0"/>
                </a:solidFill>
                <a:latin typeface="Trebuchet MS" pitchFamily="34" charset="0"/>
                <a:cs typeface="Arial Unicode MS" charset="0"/>
              </a:rPr>
              <a:t>est</a:t>
            </a:r>
            <a:r>
              <a:rPr lang="en-US" sz="1600" b="1" i="1" dirty="0" smtClean="0">
                <a:solidFill>
                  <a:srgbClr val="0070C0"/>
                </a:solidFill>
                <a:latin typeface="Trebuchet MS" pitchFamily="34" charset="0"/>
                <a:cs typeface="Arial Unicode MS" charset="0"/>
              </a:rPr>
              <a:t> un </a:t>
            </a:r>
            <a:r>
              <a:rPr lang="en-US" sz="1600" b="1" i="1" dirty="0" err="1" smtClean="0">
                <a:solidFill>
                  <a:srgbClr val="0070C0"/>
                </a:solidFill>
                <a:latin typeface="Trebuchet MS" pitchFamily="34" charset="0"/>
                <a:cs typeface="Arial Unicode MS" charset="0"/>
              </a:rPr>
              <a:t>intermédiaire</a:t>
            </a:r>
            <a:r>
              <a:rPr lang="en-US" sz="1600" b="1" i="1" dirty="0" smtClean="0">
                <a:solidFill>
                  <a:srgbClr val="0070C0"/>
                </a:solidFill>
                <a:latin typeface="Trebuchet MS" pitchFamily="34" charset="0"/>
                <a:cs typeface="Arial Unicode MS" charset="0"/>
              </a:rPr>
              <a:t> important </a:t>
            </a:r>
            <a:r>
              <a:rPr lang="en-US" sz="1600" b="1" i="1" dirty="0" err="1" smtClean="0">
                <a:solidFill>
                  <a:srgbClr val="0070C0"/>
                </a:solidFill>
                <a:latin typeface="Trebuchet MS" pitchFamily="34" charset="0"/>
                <a:cs typeface="Arial Unicode MS" charset="0"/>
              </a:rPr>
              <a:t>d’information</a:t>
            </a:r>
            <a:r>
              <a:rPr lang="en-US" sz="1600" b="1" i="1" dirty="0" smtClean="0">
                <a:solidFill>
                  <a:srgbClr val="0070C0"/>
                </a:solidFill>
                <a:latin typeface="Trebuchet MS" pitchFamily="34" charset="0"/>
                <a:cs typeface="Arial Unicode MS" charset="0"/>
              </a:rPr>
              <a:t> 			          </a:t>
            </a:r>
            <a:r>
              <a:rPr lang="en-US" sz="1600" b="1" i="1" dirty="0" err="1" smtClean="0">
                <a:solidFill>
                  <a:srgbClr val="0070C0"/>
                </a:solidFill>
                <a:latin typeface="Trebuchet MS" pitchFamily="34" charset="0"/>
                <a:cs typeface="Arial Unicode MS" charset="0"/>
              </a:rPr>
              <a:t>verticale</a:t>
            </a:r>
            <a:r>
              <a:rPr lang="en-US" sz="1600" b="1" i="1" dirty="0" smtClean="0">
                <a:solidFill>
                  <a:srgbClr val="0070C0"/>
                </a:solidFill>
                <a:latin typeface="Trebuchet MS" pitchFamily="34" charset="0"/>
                <a:cs typeface="Arial Unicode MS" charset="0"/>
              </a:rPr>
              <a:t>  entre la </a:t>
            </a:r>
            <a:r>
              <a:rPr lang="en-US" sz="1600" b="1" i="1" dirty="0" err="1" smtClean="0">
                <a:solidFill>
                  <a:srgbClr val="0070C0"/>
                </a:solidFill>
                <a:latin typeface="Trebuchet MS" pitchFamily="34" charset="0"/>
                <a:cs typeface="Arial Unicode MS" charset="0"/>
              </a:rPr>
              <a:t>municipalité</a:t>
            </a:r>
            <a:r>
              <a:rPr lang="en-US" sz="1600" b="1" i="1" dirty="0" smtClean="0">
                <a:solidFill>
                  <a:srgbClr val="0070C0"/>
                </a:solidFill>
                <a:latin typeface="Trebuchet MS" pitchFamily="34" charset="0"/>
                <a:cs typeface="Arial Unicode MS" charset="0"/>
              </a:rPr>
              <a:t>  et les habitants.</a:t>
            </a:r>
          </a:p>
          <a:p>
            <a:pPr indent="11684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i="1" dirty="0" smtClean="0">
                <a:solidFill>
                  <a:srgbClr val="0070C0"/>
                </a:solidFill>
                <a:latin typeface="Trebuchet MS" pitchFamily="34" charset="0"/>
                <a:cs typeface="Arial Unicode MS" charset="0"/>
              </a:rPr>
              <a:t>2. Il </a:t>
            </a:r>
            <a:r>
              <a:rPr lang="en-US" sz="1600" b="1" i="1" dirty="0" err="1" smtClean="0">
                <a:solidFill>
                  <a:srgbClr val="0070C0"/>
                </a:solidFill>
                <a:latin typeface="Trebuchet MS" pitchFamily="34" charset="0"/>
                <a:cs typeface="Arial Unicode MS" charset="0"/>
              </a:rPr>
              <a:t>est</a:t>
            </a:r>
            <a:r>
              <a:rPr lang="en-US" sz="1600" b="1" i="1" dirty="0" smtClean="0">
                <a:solidFill>
                  <a:srgbClr val="0070C0"/>
                </a:solidFill>
                <a:latin typeface="Trebuchet MS" pitchFamily="34" charset="0"/>
                <a:cs typeface="Arial Unicode MS" charset="0"/>
              </a:rPr>
              <a:t> force de propositions </a:t>
            </a:r>
            <a:r>
              <a:rPr lang="en-US" sz="1600" b="1" i="1" dirty="0" err="1" smtClean="0">
                <a:solidFill>
                  <a:srgbClr val="0070C0"/>
                </a:solidFill>
                <a:latin typeface="Trebuchet MS" pitchFamily="34" charset="0"/>
                <a:cs typeface="Arial Unicode MS" charset="0"/>
              </a:rPr>
              <a:t>d’actions</a:t>
            </a:r>
            <a:r>
              <a:rPr lang="en-US" sz="1600" b="1" i="1" dirty="0" smtClean="0">
                <a:solidFill>
                  <a:srgbClr val="0070C0"/>
                </a:solidFill>
                <a:latin typeface="Trebuchet MS" pitchFamily="34" charset="0"/>
                <a:cs typeface="Arial Unicode MS" charset="0"/>
              </a:rPr>
              <a:t> et de </a:t>
            </a:r>
            <a:r>
              <a:rPr lang="en-US" sz="1600" b="1" i="1" dirty="0" err="1" smtClean="0">
                <a:solidFill>
                  <a:srgbClr val="0070C0"/>
                </a:solidFill>
                <a:latin typeface="Trebuchet MS" pitchFamily="34" charset="0"/>
                <a:cs typeface="Arial Unicode MS" charset="0"/>
              </a:rPr>
              <a:t>réflexions</a:t>
            </a:r>
            <a:r>
              <a:rPr lang="en-US" sz="1600" b="1" i="1" dirty="0" smtClean="0">
                <a:solidFill>
                  <a:srgbClr val="0070C0"/>
                </a:solidFill>
                <a:latin typeface="Trebuchet MS" pitchFamily="34" charset="0"/>
                <a:cs typeface="Arial Unicode MS" charset="0"/>
              </a:rPr>
              <a:t> à </a:t>
            </a:r>
            <a:r>
              <a:rPr lang="en-US" sz="1600" b="1" i="1" dirty="0" err="1" smtClean="0">
                <a:solidFill>
                  <a:srgbClr val="0070C0"/>
                </a:solidFill>
                <a:latin typeface="Trebuchet MS" pitchFamily="34" charset="0"/>
                <a:cs typeface="Arial Unicode MS" charset="0"/>
              </a:rPr>
              <a:t>mener</a:t>
            </a:r>
            <a:r>
              <a:rPr lang="en-US" sz="1600" b="1" i="1" dirty="0" smtClean="0">
                <a:solidFill>
                  <a:srgbClr val="0070C0"/>
                </a:solidFill>
                <a:latin typeface="Trebuchet MS" pitchFamily="34" charset="0"/>
                <a:cs typeface="Arial Unicode MS" charset="0"/>
              </a:rPr>
              <a:t> </a:t>
            </a:r>
            <a:r>
              <a:rPr lang="en-US" sz="1600" b="1" i="1" dirty="0" err="1" smtClean="0">
                <a:solidFill>
                  <a:srgbClr val="0070C0"/>
                </a:solidFill>
                <a:latin typeface="Trebuchet MS" pitchFamily="34" charset="0"/>
                <a:cs typeface="Arial Unicode MS" charset="0"/>
              </a:rPr>
              <a:t>dans</a:t>
            </a:r>
            <a:r>
              <a:rPr lang="en-US" sz="1600" b="1" i="1" dirty="0" smtClean="0">
                <a:solidFill>
                  <a:srgbClr val="0070C0"/>
                </a:solidFill>
                <a:latin typeface="Trebuchet MS" pitchFamily="34" charset="0"/>
                <a:cs typeface="Arial Unicode MS" charset="0"/>
              </a:rPr>
              <a:t> le 				  </a:t>
            </a:r>
            <a:r>
              <a:rPr lang="en-US" sz="1600" b="1" i="1" dirty="0" err="1" smtClean="0">
                <a:solidFill>
                  <a:srgbClr val="0070C0"/>
                </a:solidFill>
                <a:latin typeface="Trebuchet MS" pitchFamily="34" charset="0"/>
                <a:cs typeface="Arial Unicode MS" charset="0"/>
              </a:rPr>
              <a:t>quartier</a:t>
            </a:r>
            <a:r>
              <a:rPr lang="en-US" sz="1600" b="1" i="1" dirty="0" smtClean="0">
                <a:solidFill>
                  <a:srgbClr val="0070C0"/>
                </a:solidFill>
                <a:latin typeface="Trebuchet MS" pitchFamily="34" charset="0"/>
                <a:cs typeface="Arial Unicode MS" charset="0"/>
              </a:rPr>
              <a:t>.</a:t>
            </a:r>
          </a:p>
          <a:p>
            <a:pPr indent="1168400"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b="1" i="1" dirty="0" smtClean="0">
              <a:solidFill>
                <a:schemeClr val="tx1">
                  <a:lumMod val="50000"/>
                  <a:lumOff val="50000"/>
                </a:schemeClr>
              </a:solidFill>
              <a:latin typeface="Trebuchet MS" pitchFamily="34" charset="0"/>
              <a:cs typeface="Arial Unicode MS" charset="0"/>
            </a:endParaRPr>
          </a:p>
          <a:p>
            <a:pPr marL="1168400" indent="355600" algn="just">
              <a:lnSpc>
                <a:spcPct val="102000"/>
              </a:lnSpc>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rgbClr val="0070C0"/>
                </a:solidFill>
                <a:latin typeface="Trebuchet MS" pitchFamily="34" charset="0"/>
                <a:cs typeface="Arial Unicode MS" charset="0"/>
              </a:rPr>
              <a:t>Son </a:t>
            </a:r>
            <a:r>
              <a:rPr lang="en-US" sz="1400" b="1" i="1" dirty="0" err="1" smtClean="0">
                <a:solidFill>
                  <a:srgbClr val="0070C0"/>
                </a:solidFill>
                <a:latin typeface="Trebuchet MS" pitchFamily="34" charset="0"/>
                <a:cs typeface="Arial Unicode MS" charset="0"/>
              </a:rPr>
              <a:t>rôle</a:t>
            </a:r>
            <a:r>
              <a:rPr lang="en-US" sz="1400" b="1" i="1" dirty="0" smtClean="0">
                <a:solidFill>
                  <a:srgbClr val="0070C0"/>
                </a:solidFill>
                <a:latin typeface="Trebuchet MS" pitchFamily="34" charset="0"/>
                <a:cs typeface="Arial Unicode MS" charset="0"/>
              </a:rPr>
              <a:t> </a:t>
            </a:r>
            <a:r>
              <a:rPr lang="en-US" sz="1400" b="1" i="1" dirty="0" err="1" smtClean="0">
                <a:solidFill>
                  <a:srgbClr val="0070C0"/>
                </a:solidFill>
                <a:latin typeface="Trebuchet MS" pitchFamily="34" charset="0"/>
                <a:cs typeface="Arial Unicode MS" charset="0"/>
              </a:rPr>
              <a:t>d’intermédiaire</a:t>
            </a:r>
            <a:r>
              <a:rPr lang="en-US" sz="1400" b="1" i="1" dirty="0" smtClean="0">
                <a:solidFill>
                  <a:srgbClr val="0070C0"/>
                </a:solidFill>
                <a:latin typeface="Trebuchet MS" pitchFamily="34" charset="0"/>
                <a:cs typeface="Arial Unicode MS" charset="0"/>
              </a:rPr>
              <a:t> </a:t>
            </a:r>
          </a:p>
          <a:p>
            <a:pPr indent="1168400"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chemeClr val="tx1">
                    <a:lumMod val="50000"/>
                    <a:lumOff val="50000"/>
                  </a:schemeClr>
                </a:solidFill>
                <a:latin typeface="Trebuchet MS" pitchFamily="34" charset="0"/>
                <a:cs typeface="Arial Unicode MS" charset="0"/>
              </a:rPr>
              <a:t> - </a:t>
            </a:r>
            <a:r>
              <a:rPr lang="en-US" sz="1400" b="1" dirty="0" err="1" smtClean="0">
                <a:solidFill>
                  <a:schemeClr val="tx1">
                    <a:lumMod val="50000"/>
                    <a:lumOff val="50000"/>
                  </a:schemeClr>
                </a:solidFill>
                <a:latin typeface="Trebuchet MS" pitchFamily="34" charset="0"/>
                <a:cs typeface="Arial Unicode MS" charset="0"/>
              </a:rPr>
              <a:t>il</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recueille</a:t>
            </a:r>
            <a:r>
              <a:rPr lang="en-US" sz="1400" b="1" dirty="0" smtClean="0">
                <a:solidFill>
                  <a:schemeClr val="tx1">
                    <a:lumMod val="50000"/>
                    <a:lumOff val="50000"/>
                  </a:schemeClr>
                </a:solidFill>
                <a:latin typeface="Trebuchet MS" pitchFamily="34" charset="0"/>
                <a:cs typeface="Arial Unicode MS" charset="0"/>
              </a:rPr>
              <a:t> les </a:t>
            </a:r>
            <a:r>
              <a:rPr lang="en-US" sz="1400" b="1" dirty="0" err="1" smtClean="0">
                <a:solidFill>
                  <a:schemeClr val="tx1">
                    <a:lumMod val="50000"/>
                    <a:lumOff val="50000"/>
                  </a:schemeClr>
                </a:solidFill>
                <a:latin typeface="Trebuchet MS" pitchFamily="34" charset="0"/>
                <a:cs typeface="Arial Unicode MS" charset="0"/>
              </a:rPr>
              <a:t>demandes</a:t>
            </a:r>
            <a:r>
              <a:rPr lang="en-US" sz="1400" b="1" dirty="0" smtClean="0">
                <a:solidFill>
                  <a:schemeClr val="tx1">
                    <a:lumMod val="50000"/>
                    <a:lumOff val="50000"/>
                  </a:schemeClr>
                </a:solidFill>
                <a:latin typeface="Trebuchet MS" pitchFamily="34" charset="0"/>
                <a:cs typeface="Arial Unicode MS" charset="0"/>
              </a:rPr>
              <a:t> et les </a:t>
            </a:r>
            <a:r>
              <a:rPr lang="en-US" sz="1400" b="1" dirty="0" err="1" smtClean="0">
                <a:solidFill>
                  <a:schemeClr val="tx1">
                    <a:lumMod val="50000"/>
                    <a:lumOff val="50000"/>
                  </a:schemeClr>
                </a:solidFill>
                <a:latin typeface="Trebuchet MS" pitchFamily="34" charset="0"/>
                <a:cs typeface="Arial Unicode MS" charset="0"/>
              </a:rPr>
              <a:t>attentes</a:t>
            </a:r>
            <a:r>
              <a:rPr lang="en-US" sz="1400" b="1" dirty="0" smtClean="0">
                <a:solidFill>
                  <a:schemeClr val="tx1">
                    <a:lumMod val="50000"/>
                    <a:lumOff val="50000"/>
                  </a:schemeClr>
                </a:solidFill>
                <a:latin typeface="Trebuchet MS" pitchFamily="34" charset="0"/>
                <a:cs typeface="Arial Unicode MS" charset="0"/>
              </a:rPr>
              <a:t> des habitants </a:t>
            </a:r>
            <a:r>
              <a:rPr lang="en-US" sz="1400" b="1" dirty="0" err="1" smtClean="0">
                <a:solidFill>
                  <a:schemeClr val="tx1">
                    <a:lumMod val="50000"/>
                    <a:lumOff val="50000"/>
                  </a:schemeClr>
                </a:solidFill>
                <a:latin typeface="Trebuchet MS" pitchFamily="34" charset="0"/>
                <a:cs typeface="Arial Unicode MS" charset="0"/>
              </a:rPr>
              <a:t>dont</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il</a:t>
            </a:r>
            <a:r>
              <a:rPr lang="en-US" sz="1400" b="1" dirty="0" smtClean="0">
                <a:solidFill>
                  <a:schemeClr val="tx1">
                    <a:lumMod val="50000"/>
                    <a:lumOff val="50000"/>
                  </a:schemeClr>
                </a:solidFill>
                <a:latin typeface="Trebuchet MS" pitchFamily="34" charset="0"/>
                <a:cs typeface="Arial Unicode MS" charset="0"/>
              </a:rPr>
              <a:t> fait part aux </a:t>
            </a:r>
            <a:r>
              <a:rPr lang="en-US" sz="1400" b="1" dirty="0" err="1" smtClean="0">
                <a:solidFill>
                  <a:schemeClr val="tx1">
                    <a:lumMod val="50000"/>
                    <a:lumOff val="50000"/>
                  </a:schemeClr>
                </a:solidFill>
                <a:latin typeface="Trebuchet MS" pitchFamily="34" charset="0"/>
                <a:cs typeface="Arial Unicode MS" charset="0"/>
              </a:rPr>
              <a:t>élus</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référents</a:t>
            </a:r>
            <a:r>
              <a:rPr lang="en-US" sz="1400" b="1" dirty="0" smtClean="0">
                <a:solidFill>
                  <a:schemeClr val="tx1">
                    <a:lumMod val="50000"/>
                    <a:lumOff val="50000"/>
                  </a:schemeClr>
                </a:solidFill>
                <a:latin typeface="Trebuchet MS" pitchFamily="34" charset="0"/>
                <a:cs typeface="Arial Unicode MS" charset="0"/>
              </a:rPr>
              <a:t>, </a:t>
            </a:r>
          </a:p>
          <a:p>
            <a:pPr indent="1168400"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chemeClr val="tx1">
                    <a:lumMod val="50000"/>
                    <a:lumOff val="50000"/>
                  </a:schemeClr>
                </a:solidFill>
                <a:latin typeface="Trebuchet MS" pitchFamily="34" charset="0"/>
                <a:cs typeface="Arial Unicode MS" charset="0"/>
              </a:rPr>
              <a:t> -  </a:t>
            </a:r>
            <a:r>
              <a:rPr lang="en-US" sz="1400" b="1" dirty="0" err="1" smtClean="0">
                <a:solidFill>
                  <a:schemeClr val="tx1">
                    <a:lumMod val="50000"/>
                    <a:lumOff val="50000"/>
                  </a:schemeClr>
                </a:solidFill>
                <a:latin typeface="Trebuchet MS" pitchFamily="34" charset="0"/>
                <a:cs typeface="Arial Unicode MS" charset="0"/>
              </a:rPr>
              <a:t>il</a:t>
            </a:r>
            <a:r>
              <a:rPr lang="en-US" sz="1400" b="1" dirty="0" smtClean="0">
                <a:solidFill>
                  <a:schemeClr val="tx1">
                    <a:lumMod val="50000"/>
                    <a:lumOff val="50000"/>
                  </a:schemeClr>
                </a:solidFill>
                <a:latin typeface="Trebuchet MS" pitchFamily="34" charset="0"/>
                <a:cs typeface="Arial Unicode MS" charset="0"/>
              </a:rPr>
              <a:t> diffuse des </a:t>
            </a:r>
            <a:r>
              <a:rPr lang="en-US" sz="1400" b="1" dirty="0" err="1" smtClean="0">
                <a:solidFill>
                  <a:schemeClr val="tx1">
                    <a:lumMod val="50000"/>
                    <a:lumOff val="50000"/>
                  </a:schemeClr>
                </a:solidFill>
                <a:latin typeface="Trebuchet MS" pitchFamily="34" charset="0"/>
                <a:cs typeface="Arial Unicode MS" charset="0"/>
              </a:rPr>
              <a:t>informations</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sur</a:t>
            </a:r>
            <a:r>
              <a:rPr lang="en-US" sz="1400" b="1" dirty="0" smtClean="0">
                <a:solidFill>
                  <a:schemeClr val="tx1">
                    <a:lumMod val="50000"/>
                    <a:lumOff val="50000"/>
                  </a:schemeClr>
                </a:solidFill>
                <a:latin typeface="Trebuchet MS" pitchFamily="34" charset="0"/>
                <a:cs typeface="Arial Unicode MS" charset="0"/>
              </a:rPr>
              <a:t> la vie du </a:t>
            </a:r>
            <a:r>
              <a:rPr lang="en-US" sz="1400" b="1" dirty="0" err="1" smtClean="0">
                <a:solidFill>
                  <a:schemeClr val="tx1">
                    <a:lumMod val="50000"/>
                    <a:lumOff val="50000"/>
                  </a:schemeClr>
                </a:solidFill>
                <a:latin typeface="Trebuchet MS" pitchFamily="34" charset="0"/>
                <a:cs typeface="Arial Unicode MS" charset="0"/>
              </a:rPr>
              <a:t>quartier</a:t>
            </a:r>
            <a:r>
              <a:rPr lang="en-US" sz="1400" b="1" dirty="0" smtClean="0">
                <a:solidFill>
                  <a:schemeClr val="tx1">
                    <a:lumMod val="50000"/>
                    <a:lumOff val="50000"/>
                  </a:schemeClr>
                </a:solidFill>
                <a:latin typeface="Trebuchet MS" pitchFamily="34" charset="0"/>
                <a:cs typeface="Arial Unicode MS" charset="0"/>
              </a:rPr>
              <a:t> </a:t>
            </a:r>
          </a:p>
          <a:p>
            <a:pPr indent="1168400" algn="just">
              <a:lnSpc>
                <a:spcPct val="102000"/>
              </a:lnSpc>
              <a:tabLst>
                <a:tab pos="0" algn="l"/>
                <a:tab pos="3592513" algn="l"/>
                <a:tab pos="4041775" algn="l"/>
                <a:tab pos="4491038" algn="l"/>
                <a:tab pos="4940300" algn="l"/>
                <a:tab pos="5389563" algn="l"/>
                <a:tab pos="5838825" algn="l"/>
                <a:tab pos="6288088" algn="l"/>
                <a:tab pos="6737350" algn="l"/>
                <a:tab pos="7186613" algn="l"/>
                <a:tab pos="7635875" algn="l"/>
                <a:tab pos="8983663" algn="l"/>
              </a:tabLst>
            </a:pPr>
            <a:r>
              <a:rPr lang="en-US" sz="1400" b="1" dirty="0" smtClean="0">
                <a:solidFill>
                  <a:schemeClr val="tx1">
                    <a:lumMod val="50000"/>
                    <a:lumOff val="50000"/>
                  </a:schemeClr>
                </a:solidFill>
                <a:latin typeface="Trebuchet MS" pitchFamily="34" charset="0"/>
                <a:cs typeface="Arial Unicode MS" charset="0"/>
              </a:rPr>
              <a:t>    A </a:t>
            </a:r>
            <a:r>
              <a:rPr lang="en-US" sz="1400" b="1" dirty="0" err="1" smtClean="0">
                <a:solidFill>
                  <a:schemeClr val="tx1">
                    <a:lumMod val="50000"/>
                    <a:lumOff val="50000"/>
                  </a:schemeClr>
                </a:solidFill>
                <a:latin typeface="Trebuchet MS" pitchFamily="34" charset="0"/>
                <a:cs typeface="Arial Unicode MS" charset="0"/>
              </a:rPr>
              <a:t>ce</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titre</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il</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participe</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activement</a:t>
            </a:r>
            <a:r>
              <a:rPr lang="en-US" sz="1400" b="1" dirty="0" smtClean="0">
                <a:solidFill>
                  <a:schemeClr val="tx1">
                    <a:lumMod val="50000"/>
                    <a:lumOff val="50000"/>
                  </a:schemeClr>
                </a:solidFill>
                <a:latin typeface="Trebuchet MS" pitchFamily="34" charset="0"/>
                <a:cs typeface="Arial Unicode MS" charset="0"/>
              </a:rPr>
              <a:t> à la </a:t>
            </a:r>
            <a:r>
              <a:rPr lang="en-US" sz="1400" b="1" dirty="0" err="1" smtClean="0">
                <a:solidFill>
                  <a:schemeClr val="tx1">
                    <a:lumMod val="50000"/>
                    <a:lumOff val="50000"/>
                  </a:schemeClr>
                </a:solidFill>
                <a:latin typeface="Trebuchet MS" pitchFamily="34" charset="0"/>
                <a:cs typeface="Arial Unicode MS" charset="0"/>
              </a:rPr>
              <a:t>préparation</a:t>
            </a:r>
            <a:r>
              <a:rPr lang="en-US" sz="1400" b="1" dirty="0" smtClean="0">
                <a:solidFill>
                  <a:schemeClr val="tx1">
                    <a:lumMod val="50000"/>
                    <a:lumOff val="50000"/>
                  </a:schemeClr>
                </a:solidFill>
                <a:latin typeface="Trebuchet MS" pitchFamily="34" charset="0"/>
                <a:cs typeface="Arial Unicode MS" charset="0"/>
              </a:rPr>
              <a:t> des </a:t>
            </a:r>
            <a:r>
              <a:rPr lang="en-US" sz="1400" b="1" dirty="0" err="1" smtClean="0">
                <a:solidFill>
                  <a:schemeClr val="tx1">
                    <a:lumMod val="50000"/>
                    <a:lumOff val="50000"/>
                  </a:schemeClr>
                </a:solidFill>
                <a:latin typeface="Trebuchet MS" pitchFamily="34" charset="0"/>
                <a:cs typeface="Arial Unicode MS" charset="0"/>
              </a:rPr>
              <a:t>réunions</a:t>
            </a:r>
            <a:r>
              <a:rPr lang="en-US" sz="1400" b="1" dirty="0" smtClean="0">
                <a:solidFill>
                  <a:schemeClr val="tx1">
                    <a:lumMod val="50000"/>
                    <a:lumOff val="50000"/>
                  </a:schemeClr>
                </a:solidFill>
                <a:latin typeface="Trebuchet MS" pitchFamily="34" charset="0"/>
                <a:cs typeface="Arial Unicode MS" charset="0"/>
              </a:rPr>
              <a:t> de </a:t>
            </a:r>
            <a:r>
              <a:rPr lang="en-US" sz="1400" b="1" dirty="0" err="1" smtClean="0">
                <a:solidFill>
                  <a:schemeClr val="tx1">
                    <a:lumMod val="50000"/>
                    <a:lumOff val="50000"/>
                  </a:schemeClr>
                </a:solidFill>
                <a:latin typeface="Trebuchet MS" pitchFamily="34" charset="0"/>
                <a:cs typeface="Arial Unicode MS" charset="0"/>
              </a:rPr>
              <a:t>quartier</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auxquelles</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il</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est</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convié</a:t>
            </a:r>
            <a:r>
              <a:rPr lang="en-US" sz="1400" b="1" dirty="0" smtClean="0">
                <a:solidFill>
                  <a:schemeClr val="tx1">
                    <a:lumMod val="50000"/>
                    <a:lumOff val="50000"/>
                  </a:schemeClr>
                </a:solidFill>
                <a:latin typeface="Trebuchet MS" pitchFamily="34" charset="0"/>
                <a:cs typeface="Arial Unicode MS" charset="0"/>
              </a:rPr>
              <a:t> 15 </a:t>
            </a:r>
            <a:r>
              <a:rPr lang="en-US" sz="1400" b="1" dirty="0" err="1" smtClean="0">
                <a:solidFill>
                  <a:schemeClr val="tx1">
                    <a:lumMod val="50000"/>
                    <a:lumOff val="50000"/>
                  </a:schemeClr>
                </a:solidFill>
                <a:latin typeface="Trebuchet MS" pitchFamily="34" charset="0"/>
                <a:cs typeface="Arial Unicode MS" charset="0"/>
              </a:rPr>
              <a:t>jours</a:t>
            </a:r>
            <a:r>
              <a:rPr lang="en-US" sz="1400" b="1" dirty="0" smtClean="0">
                <a:solidFill>
                  <a:schemeClr val="tx1">
                    <a:lumMod val="50000"/>
                    <a:lumOff val="50000"/>
                  </a:schemeClr>
                </a:solidFill>
                <a:latin typeface="Trebuchet MS" pitchFamily="34" charset="0"/>
                <a:cs typeface="Arial Unicode MS" charset="0"/>
              </a:rPr>
              <a:t> </a:t>
            </a:r>
            <a:r>
              <a:rPr lang="en-US" sz="1400" b="1" dirty="0" err="1" smtClean="0">
                <a:solidFill>
                  <a:schemeClr val="tx1">
                    <a:lumMod val="50000"/>
                    <a:lumOff val="50000"/>
                  </a:schemeClr>
                </a:solidFill>
                <a:latin typeface="Trebuchet MS" pitchFamily="34" charset="0"/>
                <a:cs typeface="Arial Unicode MS" charset="0"/>
              </a:rPr>
              <a:t>auparavant</a:t>
            </a:r>
            <a:r>
              <a:rPr lang="en-US" sz="1400" b="1" i="1" dirty="0" smtClean="0">
                <a:solidFill>
                  <a:schemeClr val="tx1">
                    <a:lumMod val="50000"/>
                    <a:lumOff val="50000"/>
                  </a:schemeClr>
                </a:solidFill>
                <a:latin typeface="Trebuchet MS" pitchFamily="34" charset="0"/>
                <a:cs typeface="Arial Unicode MS" charset="0"/>
              </a:rPr>
              <a:t>.</a:t>
            </a:r>
          </a:p>
          <a:p>
            <a:pPr indent="1168400"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b="1" i="1" dirty="0" smtClean="0">
              <a:solidFill>
                <a:schemeClr val="tx1">
                  <a:lumMod val="50000"/>
                  <a:lumOff val="50000"/>
                </a:schemeClr>
              </a:solidFill>
              <a:latin typeface="Trebuchet MS" pitchFamily="34" charset="0"/>
              <a:cs typeface="Arial Unicode MS" charset="0"/>
            </a:endParaRPr>
          </a:p>
          <a:p>
            <a:pPr marL="1168400" indent="355600">
              <a:buFont typeface="Wingdings" pitchFamily="2" charset="2"/>
              <a:buChar char="Ø"/>
            </a:pPr>
            <a:r>
              <a:rPr lang="fr-FR" sz="1400" b="1" i="1" dirty="0" smtClean="0">
                <a:solidFill>
                  <a:srgbClr val="0070C0"/>
                </a:solidFill>
                <a:latin typeface="Trebuchet MS" pitchFamily="34" charset="0"/>
                <a:cs typeface="Arial Unicode MS" charset="0"/>
              </a:rPr>
              <a:t>Son rôle de force de propositions d’actions et de réflexions </a:t>
            </a:r>
          </a:p>
          <a:p>
            <a:pPr indent="1168400"/>
            <a:r>
              <a:rPr lang="fr-FR" sz="1400" b="1" dirty="0" smtClean="0">
                <a:solidFill>
                  <a:schemeClr val="tx1">
                    <a:lumMod val="50000"/>
                    <a:lumOff val="50000"/>
                  </a:schemeClr>
                </a:solidFill>
                <a:latin typeface="Trebuchet MS" pitchFamily="34" charset="0"/>
                <a:cs typeface="Arial Unicode MS" charset="0"/>
              </a:rPr>
              <a:t>- organisation de fêtes de quartier, visite historique, mise en valeur du patrimoine, 	      	       sensibilisation des  habitants au civisme, au vivre ensemble, au traitement des déchets 	       et à la propreté des rues</a:t>
            </a:r>
          </a:p>
          <a:p>
            <a:pPr indent="1168400"/>
            <a:r>
              <a:rPr lang="fr-FR" sz="1400" b="1" dirty="0" smtClean="0">
                <a:solidFill>
                  <a:schemeClr val="tx1">
                    <a:lumMod val="50000"/>
                    <a:lumOff val="50000"/>
                  </a:schemeClr>
                </a:solidFill>
                <a:latin typeface="Trebuchet MS" pitchFamily="34" charset="0"/>
                <a:cs typeface="Arial Unicode MS" charset="0"/>
              </a:rPr>
              <a:t>- réflexion transversale de proximité : gérer l’isolement des personnes âgées ; la 	   	       radicalisation des jeunes dans les quartiers ; préservation des espaces publics ; 	   	       information sur les travaux planifiés, etc.</a:t>
            </a:r>
            <a:endParaRPr lang="en-US" sz="1400" b="1" dirty="0" smtClean="0">
              <a:solidFill>
                <a:schemeClr val="tx1">
                  <a:lumMod val="50000"/>
                  <a:lumOff val="50000"/>
                </a:schemeClr>
              </a:solidFill>
              <a:latin typeface="Trebuchet MS" pitchFamily="34"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i="1" dirty="0" smtClean="0">
              <a:solidFill>
                <a:schemeClr val="bg1">
                  <a:lumMod val="50000"/>
                </a:schemeClr>
              </a:solidFill>
              <a:latin typeface="Trebuchet MS" pitchFamily="34"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smtClean="0">
              <a:solidFill>
                <a:schemeClr val="bg1">
                  <a:lumMod val="50000"/>
                </a:schemeClr>
              </a:solidFill>
              <a:latin typeface="Trebuchet MS" pitchFamily="32"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smtClean="0">
              <a:solidFill>
                <a:schemeClr val="bg1">
                  <a:lumMod val="50000"/>
                </a:schemeClr>
              </a:solidFill>
              <a:latin typeface="Trebuchet MS" pitchFamily="32"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smtClean="0">
              <a:solidFill>
                <a:schemeClr val="bg1">
                  <a:lumMod val="50000"/>
                </a:schemeClr>
              </a:solidFill>
              <a:latin typeface="Trebuchet MS" pitchFamily="32"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chemeClr val="bg1">
                  <a:lumMod val="50000"/>
                </a:schemeClr>
              </a:solidFill>
              <a:latin typeface="Trebuchet MS" pitchFamily="32" charset="0"/>
              <a:cs typeface="Arial Unicode MS" charset="0"/>
            </a:endParaRPr>
          </a:p>
          <a:p>
            <a:pPr algn="just">
              <a:lnSpc>
                <a:spcPct val="102000"/>
              </a:lnSpc>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chemeClr val="bg1">
                  <a:lumMod val="50000"/>
                </a:schemeClr>
              </a:solidFill>
              <a:latin typeface="Trebuchet MS" pitchFamily="32" charset="0"/>
              <a:cs typeface="Arial Unicode MS" charset="0"/>
            </a:endParaRPr>
          </a:p>
        </p:txBody>
      </p:sp>
      <p:sp>
        <p:nvSpPr>
          <p:cNvPr id="11" name="ZoneTexte 10"/>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
        <p:nvSpPr>
          <p:cNvPr id="10" name="ZoneTexte 9"/>
          <p:cNvSpPr txBox="1"/>
          <p:nvPr/>
        </p:nvSpPr>
        <p:spPr>
          <a:xfrm>
            <a:off x="3347864" y="836712"/>
            <a:ext cx="5796136" cy="584775"/>
          </a:xfrm>
          <a:prstGeom prst="rect">
            <a:avLst/>
          </a:prstGeom>
          <a:noFill/>
        </p:spPr>
        <p:txBody>
          <a:bodyPr wrap="square" rtlCol="0">
            <a:spAutoFit/>
          </a:bodyPr>
          <a:lstStyle/>
          <a:p>
            <a:r>
              <a:rPr lang="fr-FR" sz="3200" b="1" dirty="0" smtClean="0">
                <a:solidFill>
                  <a:srgbClr val="0070C0"/>
                </a:solidFill>
                <a:latin typeface="Trebuchet MS" pitchFamily="32" charset="0"/>
              </a:rPr>
              <a:t>Le rôle du comité d'habitants</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16832"/>
            <a:ext cx="9144000" cy="4525963"/>
          </a:xfrm>
        </p:spPr>
        <p:txBody>
          <a:bodyPr/>
          <a:lstStyle/>
          <a:p>
            <a:pPr algn="ctr">
              <a:buNone/>
            </a:pPr>
            <a:r>
              <a:rPr lang="fr-FR" dirty="0" smtClean="0"/>
              <a:t>    </a:t>
            </a:r>
            <a:r>
              <a:rPr lang="fr-FR" b="1" dirty="0" smtClean="0">
                <a:solidFill>
                  <a:srgbClr val="0070C0"/>
                </a:solidFill>
                <a:latin typeface="Trebuchet MS" pitchFamily="32" charset="0"/>
                <a:ea typeface="+mj-ea"/>
                <a:cs typeface="+mj-cs"/>
              </a:rPr>
              <a:t>Thèmes à développer</a:t>
            </a:r>
          </a:p>
          <a:p>
            <a:pPr algn="ctr">
              <a:buNone/>
            </a:pPr>
            <a:endParaRPr lang="fr-FR" sz="2000" dirty="0" smtClean="0">
              <a:solidFill>
                <a:schemeClr val="accent1">
                  <a:lumMod val="75000"/>
                </a:schemeClr>
              </a:solidFill>
              <a:latin typeface="Trebuchet MS" pitchFamily="32" charset="0"/>
              <a:ea typeface="+mj-ea"/>
              <a:cs typeface="+mj-cs"/>
            </a:endParaRPr>
          </a:p>
          <a:p>
            <a:pPr marL="2717800" lvl="8" indent="-2717800" defTabSz="323850">
              <a:buNone/>
            </a:pPr>
            <a:r>
              <a:rPr lang="fr-FR" sz="2600" dirty="0" smtClean="0">
                <a:solidFill>
                  <a:schemeClr val="bg1">
                    <a:lumMod val="50000"/>
                  </a:schemeClr>
                </a:solidFill>
                <a:latin typeface="Trebuchet MS" pitchFamily="32" charset="0"/>
                <a:ea typeface="+mj-ea"/>
                <a:cs typeface="+mj-cs"/>
              </a:rPr>
              <a:t>   	- propreté</a:t>
            </a:r>
          </a:p>
          <a:p>
            <a:pPr marL="2717800" lvl="8" indent="-2717800" defTabSz="323850">
              <a:buNone/>
            </a:pPr>
            <a:r>
              <a:rPr lang="fr-FR" sz="2600" dirty="0" smtClean="0">
                <a:solidFill>
                  <a:schemeClr val="bg1">
                    <a:lumMod val="50000"/>
                  </a:schemeClr>
                </a:solidFill>
                <a:latin typeface="Trebuchet MS" pitchFamily="32" charset="0"/>
                <a:ea typeface="+mj-ea"/>
                <a:cs typeface="+mj-cs"/>
              </a:rPr>
              <a:t>	- personnes âgées,  isolées</a:t>
            </a:r>
          </a:p>
          <a:p>
            <a:pPr marL="2717800" lvl="8" indent="-2717800" defTabSz="323850">
              <a:buNone/>
            </a:pPr>
            <a:r>
              <a:rPr lang="fr-FR" sz="2600" dirty="0" smtClean="0">
                <a:solidFill>
                  <a:schemeClr val="bg1">
                    <a:lumMod val="50000"/>
                  </a:schemeClr>
                </a:solidFill>
                <a:latin typeface="Trebuchet MS" pitchFamily="32" charset="0"/>
                <a:ea typeface="+mj-ea"/>
                <a:cs typeface="+mj-cs"/>
              </a:rPr>
              <a:t>	- travaux </a:t>
            </a:r>
          </a:p>
          <a:p>
            <a:pPr marL="2717800" lvl="8" indent="-2717800" defTabSz="323850">
              <a:buNone/>
            </a:pPr>
            <a:r>
              <a:rPr lang="fr-FR" sz="2600" dirty="0" smtClean="0">
                <a:solidFill>
                  <a:schemeClr val="bg1">
                    <a:lumMod val="50000"/>
                  </a:schemeClr>
                </a:solidFill>
                <a:latin typeface="Trebuchet MS" pitchFamily="32" charset="0"/>
                <a:ea typeface="+mj-ea"/>
                <a:cs typeface="+mj-cs"/>
              </a:rPr>
              <a:t>	- ballades urbaines </a:t>
            </a:r>
            <a:endParaRPr lang="fr-FR" sz="2600" dirty="0">
              <a:solidFill>
                <a:schemeClr val="bg1">
                  <a:lumMod val="50000"/>
                </a:schemeClr>
              </a:solidFill>
              <a:latin typeface="Trebuchet MS" pitchFamily="32" charset="0"/>
              <a:ea typeface="+mj-ea"/>
              <a:cs typeface="+mj-cs"/>
            </a:endParaRPr>
          </a:p>
        </p:txBody>
      </p:sp>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6" name="ZoneTexte 5"/>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060848"/>
            <a:ext cx="7776864" cy="4073551"/>
          </a:xfrm>
          <a:prstGeom prst="rect">
            <a:avLst/>
          </a:prstGeom>
        </p:spPr>
        <p:txBody>
          <a:bodyPr wrap="square">
            <a:spAutoFit/>
          </a:bodyPr>
          <a:lstStyle/>
          <a:p>
            <a:pPr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0070C0"/>
                </a:solidFill>
                <a:latin typeface="Trebuchet MS" pitchFamily="32" charset="0"/>
                <a:cs typeface="Arial Unicode MS" charset="0"/>
              </a:rPr>
              <a:t>Le </a:t>
            </a:r>
            <a:r>
              <a:rPr lang="en-US" i="1" dirty="0" err="1" smtClean="0">
                <a:solidFill>
                  <a:srgbClr val="0070C0"/>
                </a:solidFill>
                <a:latin typeface="Trebuchet MS" pitchFamily="32" charset="0"/>
                <a:cs typeface="Arial Unicode MS" charset="0"/>
              </a:rPr>
              <a:t>comité</a:t>
            </a:r>
            <a:r>
              <a:rPr lang="en-US" i="1" dirty="0" smtClean="0">
                <a:solidFill>
                  <a:srgbClr val="0070C0"/>
                </a:solidFill>
                <a:latin typeface="Trebuchet MS" pitchFamily="32" charset="0"/>
                <a:cs typeface="Arial Unicode MS" charset="0"/>
              </a:rPr>
              <a:t> se </a:t>
            </a:r>
            <a:r>
              <a:rPr lang="en-US" i="1" dirty="0" err="1" smtClean="0">
                <a:solidFill>
                  <a:srgbClr val="0070C0"/>
                </a:solidFill>
                <a:latin typeface="Trebuchet MS" pitchFamily="32" charset="0"/>
                <a:cs typeface="Arial Unicode MS" charset="0"/>
              </a:rPr>
              <a:t>réunit</a:t>
            </a:r>
            <a:r>
              <a:rPr lang="en-US" i="1" dirty="0" smtClean="0">
                <a:solidFill>
                  <a:srgbClr val="0070C0"/>
                </a:solidFill>
                <a:latin typeface="Trebuchet MS" pitchFamily="32" charset="0"/>
                <a:cs typeface="Arial Unicode MS" charset="0"/>
              </a:rPr>
              <a:t> pour </a:t>
            </a:r>
            <a:r>
              <a:rPr lang="en-US" i="1" dirty="0" err="1" smtClean="0">
                <a:solidFill>
                  <a:srgbClr val="0070C0"/>
                </a:solidFill>
                <a:latin typeface="Trebuchet MS" pitchFamily="32" charset="0"/>
                <a:cs typeface="Arial Unicode MS" charset="0"/>
              </a:rPr>
              <a:t>préparer</a:t>
            </a:r>
            <a:r>
              <a:rPr lang="en-US" i="1" dirty="0" smtClean="0">
                <a:solidFill>
                  <a:srgbClr val="0070C0"/>
                </a:solidFill>
                <a:latin typeface="Trebuchet MS" pitchFamily="32" charset="0"/>
                <a:cs typeface="Arial Unicode MS" charset="0"/>
              </a:rPr>
              <a:t> les </a:t>
            </a:r>
            <a:r>
              <a:rPr lang="en-US" i="1" dirty="0" err="1" smtClean="0">
                <a:solidFill>
                  <a:srgbClr val="0070C0"/>
                </a:solidFill>
                <a:latin typeface="Trebuchet MS" pitchFamily="32" charset="0"/>
                <a:cs typeface="Arial Unicode MS" charset="0"/>
              </a:rPr>
              <a:t>réunions</a:t>
            </a:r>
            <a:r>
              <a:rPr lang="en-US" i="1" dirty="0" smtClean="0">
                <a:solidFill>
                  <a:srgbClr val="0070C0"/>
                </a:solidFill>
                <a:latin typeface="Trebuchet MS" pitchFamily="32" charset="0"/>
                <a:cs typeface="Arial Unicode MS" charset="0"/>
              </a:rPr>
              <a:t> du </a:t>
            </a:r>
            <a:r>
              <a:rPr lang="en-US" i="1" dirty="0" err="1" smtClean="0">
                <a:solidFill>
                  <a:srgbClr val="0070C0"/>
                </a:solidFill>
                <a:latin typeface="Trebuchet MS" pitchFamily="32" charset="0"/>
                <a:cs typeface="Arial Unicode MS" charset="0"/>
              </a:rPr>
              <a:t>conseil</a:t>
            </a:r>
            <a:r>
              <a:rPr lang="en-US" i="1" dirty="0" smtClean="0">
                <a:solidFill>
                  <a:srgbClr val="0070C0"/>
                </a:solidFill>
                <a:latin typeface="Trebuchet MS" pitchFamily="32" charset="0"/>
                <a:cs typeface="Arial Unicode MS" charset="0"/>
              </a:rPr>
              <a:t> de </a:t>
            </a:r>
            <a:r>
              <a:rPr lang="en-US" i="1" dirty="0" err="1" smtClean="0">
                <a:solidFill>
                  <a:srgbClr val="0070C0"/>
                </a:solidFill>
                <a:latin typeface="Trebuchet MS" pitchFamily="32" charset="0"/>
                <a:cs typeface="Arial Unicode MS" charset="0"/>
              </a:rPr>
              <a:t>quartier</a:t>
            </a:r>
            <a:r>
              <a:rPr lang="en-US" i="1" dirty="0" smtClean="0">
                <a:solidFill>
                  <a:srgbClr val="0070C0"/>
                </a:solidFill>
                <a:latin typeface="Trebuchet MS" pitchFamily="32" charset="0"/>
                <a:cs typeface="Arial Unicode MS" charset="0"/>
              </a:rPr>
              <a:t>. </a:t>
            </a:r>
          </a:p>
          <a:p>
            <a:pPr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0070C0"/>
                </a:solidFill>
                <a:latin typeface="Trebuchet MS" pitchFamily="32" charset="0"/>
                <a:cs typeface="Arial Unicode MS" charset="0"/>
              </a:rPr>
              <a:t>Il </a:t>
            </a:r>
            <a:r>
              <a:rPr lang="en-US" i="1" dirty="0" err="1" smtClean="0">
                <a:solidFill>
                  <a:srgbClr val="0070C0"/>
                </a:solidFill>
                <a:latin typeface="Trebuchet MS" pitchFamily="32" charset="0"/>
                <a:cs typeface="Arial Unicode MS" charset="0"/>
              </a:rPr>
              <a:t>peut</a:t>
            </a:r>
            <a:r>
              <a:rPr lang="en-US" i="1" dirty="0" smtClean="0">
                <a:solidFill>
                  <a:srgbClr val="0070C0"/>
                </a:solidFill>
                <a:latin typeface="Trebuchet MS" pitchFamily="32" charset="0"/>
                <a:cs typeface="Arial Unicode MS" charset="0"/>
              </a:rPr>
              <a:t>, </a:t>
            </a:r>
            <a:r>
              <a:rPr lang="en-US" i="1" dirty="0" err="1" smtClean="0">
                <a:solidFill>
                  <a:srgbClr val="0070C0"/>
                </a:solidFill>
                <a:latin typeface="Trebuchet MS" pitchFamily="32" charset="0"/>
                <a:cs typeface="Arial Unicode MS" charset="0"/>
              </a:rPr>
              <a:t>s’il</a:t>
            </a:r>
            <a:r>
              <a:rPr lang="en-US" i="1" dirty="0" smtClean="0">
                <a:solidFill>
                  <a:srgbClr val="0070C0"/>
                </a:solidFill>
                <a:latin typeface="Trebuchet MS" pitchFamily="32" charset="0"/>
                <a:cs typeface="Arial Unicode MS" charset="0"/>
              </a:rPr>
              <a:t> le </a:t>
            </a:r>
            <a:r>
              <a:rPr lang="en-US" i="1" dirty="0" err="1" smtClean="0">
                <a:solidFill>
                  <a:srgbClr val="0070C0"/>
                </a:solidFill>
                <a:latin typeface="Trebuchet MS" pitchFamily="32" charset="0"/>
                <a:cs typeface="Arial Unicode MS" charset="0"/>
              </a:rPr>
              <a:t>souhaite</a:t>
            </a:r>
            <a:r>
              <a:rPr lang="en-US" i="1" dirty="0" smtClean="0">
                <a:solidFill>
                  <a:srgbClr val="0070C0"/>
                </a:solidFill>
                <a:latin typeface="Trebuchet MS" pitchFamily="32" charset="0"/>
                <a:cs typeface="Arial Unicode MS" charset="0"/>
              </a:rPr>
              <a:t>, </a:t>
            </a:r>
            <a:r>
              <a:rPr lang="en-US" i="1" dirty="0" err="1" smtClean="0">
                <a:solidFill>
                  <a:srgbClr val="0070C0"/>
                </a:solidFill>
                <a:latin typeface="Trebuchet MS" pitchFamily="32" charset="0"/>
                <a:cs typeface="Arial Unicode MS" charset="0"/>
              </a:rPr>
              <a:t>associer</a:t>
            </a:r>
            <a:r>
              <a:rPr lang="en-US" i="1" dirty="0" smtClean="0">
                <a:solidFill>
                  <a:srgbClr val="0070C0"/>
                </a:solidFill>
                <a:latin typeface="Trebuchet MS" pitchFamily="32" charset="0"/>
                <a:cs typeface="Arial Unicode MS" charset="0"/>
              </a:rPr>
              <a:t> les </a:t>
            </a:r>
            <a:r>
              <a:rPr lang="en-US" i="1" dirty="0" err="1" smtClean="0">
                <a:solidFill>
                  <a:srgbClr val="0070C0"/>
                </a:solidFill>
                <a:latin typeface="Trebuchet MS" pitchFamily="32" charset="0"/>
                <a:cs typeface="Arial Unicode MS" charset="0"/>
              </a:rPr>
              <a:t>élus</a:t>
            </a:r>
            <a:r>
              <a:rPr lang="en-US" i="1" dirty="0" smtClean="0">
                <a:solidFill>
                  <a:srgbClr val="0070C0"/>
                </a:solidFill>
                <a:latin typeface="Trebuchet MS" pitchFamily="32" charset="0"/>
                <a:cs typeface="Arial Unicode MS" charset="0"/>
              </a:rPr>
              <a:t> </a:t>
            </a:r>
            <a:r>
              <a:rPr lang="en-US" i="1" dirty="0" err="1" smtClean="0">
                <a:solidFill>
                  <a:srgbClr val="0070C0"/>
                </a:solidFill>
                <a:latin typeface="Trebuchet MS" pitchFamily="32" charset="0"/>
                <a:cs typeface="Arial Unicode MS" charset="0"/>
              </a:rPr>
              <a:t>référents</a:t>
            </a:r>
            <a:r>
              <a:rPr lang="en-US" i="1" dirty="0" smtClean="0">
                <a:solidFill>
                  <a:srgbClr val="0070C0"/>
                </a:solidFill>
                <a:latin typeface="Trebuchet MS" pitchFamily="32" charset="0"/>
                <a:cs typeface="Arial Unicode MS" charset="0"/>
              </a:rPr>
              <a:t> de son </a:t>
            </a:r>
            <a:r>
              <a:rPr lang="en-US" i="1" dirty="0" err="1" smtClean="0">
                <a:solidFill>
                  <a:srgbClr val="0070C0"/>
                </a:solidFill>
                <a:latin typeface="Trebuchet MS" pitchFamily="32" charset="0"/>
                <a:cs typeface="Arial Unicode MS" charset="0"/>
              </a:rPr>
              <a:t>quartier</a:t>
            </a:r>
            <a:r>
              <a:rPr lang="en-US" i="1" dirty="0" smtClean="0">
                <a:solidFill>
                  <a:srgbClr val="0070C0"/>
                </a:solidFill>
                <a:latin typeface="Trebuchet MS" pitchFamily="32" charset="0"/>
                <a:cs typeface="Arial Unicode MS" charset="0"/>
              </a:rPr>
              <a:t>.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smtClean="0"/>
              <a:t>							      Extrait de la charte de la démocratie participative</a:t>
            </a:r>
            <a:endParaRPr lang="en-US" i="1" dirty="0" smtClean="0">
              <a:solidFill>
                <a:srgbClr val="4C4C4C"/>
              </a:solidFill>
              <a:latin typeface="Trebuchet MS" pitchFamily="32" charset="0"/>
            </a:endParaRPr>
          </a:p>
          <a:p>
            <a:pPr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chemeClr val="bg1">
                    <a:lumMod val="50000"/>
                  </a:schemeClr>
                </a:solidFill>
                <a:latin typeface="Trebuchet MS" pitchFamily="32" charset="0"/>
                <a:cs typeface="Arial Unicode MS" charset="0"/>
              </a:rPr>
              <a:t>Il se charge de :</a:t>
            </a:r>
            <a:r>
              <a:rPr lang="en-US" dirty="0" smtClean="0">
                <a:solidFill>
                  <a:schemeClr val="bg1">
                    <a:lumMod val="50000"/>
                  </a:schemeClr>
                </a:solidFill>
                <a:latin typeface="Trebuchet MS" pitchFamily="32" charset="0"/>
                <a:cs typeface="Arial Unicode MS" charset="0"/>
              </a:rPr>
              <a:t> </a:t>
            </a:r>
          </a:p>
          <a:p>
            <a:pPr algn="just">
              <a:lnSpc>
                <a:spcPct val="102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lumMod val="50000"/>
                  </a:schemeClr>
                </a:solidFill>
                <a:latin typeface="Trebuchet MS" pitchFamily="32" charset="0"/>
                <a:cs typeface="Arial Unicode MS" charset="0"/>
              </a:rPr>
              <a:t> </a:t>
            </a:r>
            <a:r>
              <a:rPr lang="en-US" dirty="0" err="1" smtClean="0">
                <a:solidFill>
                  <a:schemeClr val="bg1">
                    <a:lumMod val="50000"/>
                  </a:schemeClr>
                </a:solidFill>
                <a:latin typeface="Trebuchet MS" pitchFamily="32" charset="0"/>
                <a:cs typeface="Arial Unicode MS" charset="0"/>
              </a:rPr>
              <a:t>recueillir</a:t>
            </a:r>
            <a:r>
              <a:rPr lang="en-US" dirty="0" smtClean="0">
                <a:solidFill>
                  <a:schemeClr val="bg1">
                    <a:lumMod val="50000"/>
                  </a:schemeClr>
                </a:solidFill>
                <a:latin typeface="Trebuchet MS" pitchFamily="32" charset="0"/>
                <a:cs typeface="Arial Unicode MS" charset="0"/>
              </a:rPr>
              <a:t> les questions des habitants</a:t>
            </a:r>
          </a:p>
          <a:p>
            <a:pPr algn="just">
              <a:lnSpc>
                <a:spcPct val="102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lumMod val="50000"/>
                  </a:schemeClr>
                </a:solidFill>
                <a:latin typeface="Trebuchet MS" pitchFamily="32" charset="0"/>
                <a:cs typeface="Arial Unicode MS" charset="0"/>
              </a:rPr>
              <a:t> </a:t>
            </a:r>
            <a:r>
              <a:rPr lang="en-US" dirty="0" err="1" smtClean="0">
                <a:solidFill>
                  <a:schemeClr val="bg1">
                    <a:lumMod val="50000"/>
                  </a:schemeClr>
                </a:solidFill>
                <a:latin typeface="Trebuchet MS" pitchFamily="32" charset="0"/>
                <a:cs typeface="Arial Unicode MS" charset="0"/>
              </a:rPr>
              <a:t>préparer</a:t>
            </a:r>
            <a:r>
              <a:rPr lang="en-US" dirty="0" smtClean="0">
                <a:solidFill>
                  <a:schemeClr val="bg1">
                    <a:lumMod val="50000"/>
                  </a:schemeClr>
                </a:solidFill>
                <a:latin typeface="Trebuchet MS" pitchFamily="32" charset="0"/>
                <a:cs typeface="Arial Unicode MS" charset="0"/>
              </a:rPr>
              <a:t> </a:t>
            </a:r>
            <a:r>
              <a:rPr lang="en-US" dirty="0" err="1" smtClean="0">
                <a:solidFill>
                  <a:schemeClr val="bg1">
                    <a:lumMod val="50000"/>
                  </a:schemeClr>
                </a:solidFill>
                <a:latin typeface="Trebuchet MS" pitchFamily="32" charset="0"/>
                <a:cs typeface="Arial Unicode MS" charset="0"/>
              </a:rPr>
              <a:t>l’ordre</a:t>
            </a:r>
            <a:r>
              <a:rPr lang="en-US" dirty="0" smtClean="0">
                <a:solidFill>
                  <a:schemeClr val="bg1">
                    <a:lumMod val="50000"/>
                  </a:schemeClr>
                </a:solidFill>
                <a:latin typeface="Trebuchet MS" pitchFamily="32" charset="0"/>
                <a:cs typeface="Arial Unicode MS" charset="0"/>
              </a:rPr>
              <a:t> du jour du </a:t>
            </a:r>
            <a:r>
              <a:rPr lang="en-US" dirty="0" err="1" smtClean="0">
                <a:solidFill>
                  <a:schemeClr val="bg1">
                    <a:lumMod val="50000"/>
                  </a:schemeClr>
                </a:solidFill>
                <a:latin typeface="Trebuchet MS" pitchFamily="32" charset="0"/>
                <a:cs typeface="Arial Unicode MS" charset="0"/>
              </a:rPr>
              <a:t>conseil</a:t>
            </a:r>
            <a:r>
              <a:rPr lang="en-US" dirty="0" smtClean="0">
                <a:solidFill>
                  <a:schemeClr val="bg1">
                    <a:lumMod val="50000"/>
                  </a:schemeClr>
                </a:solidFill>
                <a:latin typeface="Trebuchet MS" pitchFamily="32" charset="0"/>
                <a:cs typeface="Arial Unicode MS" charset="0"/>
              </a:rPr>
              <a:t> de </a:t>
            </a:r>
            <a:r>
              <a:rPr lang="en-US" dirty="0" err="1" smtClean="0">
                <a:solidFill>
                  <a:schemeClr val="bg1">
                    <a:lumMod val="50000"/>
                  </a:schemeClr>
                </a:solidFill>
                <a:latin typeface="Trebuchet MS" pitchFamily="32" charset="0"/>
                <a:cs typeface="Arial Unicode MS" charset="0"/>
              </a:rPr>
              <a:t>quartier</a:t>
            </a:r>
            <a:endParaRPr lang="en-US" dirty="0" smtClean="0">
              <a:solidFill>
                <a:schemeClr val="bg1">
                  <a:lumMod val="50000"/>
                </a:schemeClr>
              </a:solidFill>
              <a:latin typeface="Trebuchet MS" pitchFamily="32" charset="0"/>
              <a:cs typeface="Arial Unicode MS" charset="0"/>
            </a:endParaRPr>
          </a:p>
          <a:p>
            <a:pPr marL="173038" indent="-173038" algn="just">
              <a:lnSpc>
                <a:spcPct val="102000"/>
              </a:lnSpc>
              <a:buFont typeface="Arial" pitchFamily="34" charset="0"/>
              <a:buChar char="•"/>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chemeClr val="bg1">
                    <a:lumMod val="50000"/>
                  </a:schemeClr>
                </a:solidFill>
                <a:latin typeface="Trebuchet MS" pitchFamily="32" charset="0"/>
                <a:cs typeface="Arial Unicode MS" charset="0"/>
              </a:rPr>
              <a:t>organiser</a:t>
            </a:r>
            <a:r>
              <a:rPr lang="en-US" dirty="0" smtClean="0">
                <a:solidFill>
                  <a:schemeClr val="bg1">
                    <a:lumMod val="50000"/>
                  </a:schemeClr>
                </a:solidFill>
                <a:latin typeface="Trebuchet MS" pitchFamily="32" charset="0"/>
                <a:cs typeface="Arial Unicode MS" charset="0"/>
              </a:rPr>
              <a:t> le </a:t>
            </a:r>
            <a:r>
              <a:rPr lang="en-US" dirty="0" err="1" smtClean="0">
                <a:solidFill>
                  <a:schemeClr val="bg1">
                    <a:lumMod val="50000"/>
                  </a:schemeClr>
                </a:solidFill>
                <a:latin typeface="Trebuchet MS" pitchFamily="32" charset="0"/>
                <a:cs typeface="Arial Unicode MS" charset="0"/>
              </a:rPr>
              <a:t>débat</a:t>
            </a:r>
            <a:r>
              <a:rPr lang="en-US" dirty="0" smtClean="0">
                <a:solidFill>
                  <a:schemeClr val="bg1">
                    <a:lumMod val="50000"/>
                  </a:schemeClr>
                </a:solidFill>
                <a:latin typeface="Trebuchet MS" pitchFamily="32" charset="0"/>
                <a:cs typeface="Arial Unicode MS" charset="0"/>
              </a:rPr>
              <a:t> </a:t>
            </a:r>
            <a:r>
              <a:rPr lang="en-US" dirty="0" err="1" smtClean="0">
                <a:solidFill>
                  <a:schemeClr val="bg1">
                    <a:lumMod val="50000"/>
                  </a:schemeClr>
                </a:solidFill>
                <a:latin typeface="Trebuchet MS" pitchFamily="32" charset="0"/>
                <a:cs typeface="Arial Unicode MS" charset="0"/>
              </a:rPr>
              <a:t>sur</a:t>
            </a:r>
            <a:r>
              <a:rPr lang="en-US" dirty="0" smtClean="0">
                <a:solidFill>
                  <a:schemeClr val="bg1">
                    <a:lumMod val="50000"/>
                  </a:schemeClr>
                </a:solidFill>
                <a:latin typeface="Trebuchet MS" pitchFamily="32" charset="0"/>
                <a:cs typeface="Arial Unicode MS" charset="0"/>
              </a:rPr>
              <a:t> les </a:t>
            </a:r>
            <a:r>
              <a:rPr lang="en-US" dirty="0" err="1" smtClean="0">
                <a:solidFill>
                  <a:schemeClr val="bg1">
                    <a:lumMod val="50000"/>
                  </a:schemeClr>
                </a:solidFill>
                <a:latin typeface="Trebuchet MS" pitchFamily="32" charset="0"/>
                <a:cs typeface="Arial Unicode MS" charset="0"/>
              </a:rPr>
              <a:t>projets</a:t>
            </a:r>
            <a:r>
              <a:rPr lang="en-US" dirty="0" smtClean="0">
                <a:solidFill>
                  <a:schemeClr val="bg1">
                    <a:lumMod val="50000"/>
                  </a:schemeClr>
                </a:solidFill>
                <a:latin typeface="Trebuchet MS" pitchFamily="32" charset="0"/>
                <a:cs typeface="Arial Unicode MS" charset="0"/>
              </a:rPr>
              <a:t> et propositions du </a:t>
            </a:r>
            <a:r>
              <a:rPr lang="en-US" dirty="0" err="1" smtClean="0">
                <a:solidFill>
                  <a:schemeClr val="bg1">
                    <a:lumMod val="50000"/>
                  </a:schemeClr>
                </a:solidFill>
                <a:latin typeface="Trebuchet MS" pitchFamily="32" charset="0"/>
                <a:cs typeface="Arial Unicode MS" charset="0"/>
              </a:rPr>
              <a:t>conseil</a:t>
            </a:r>
            <a:r>
              <a:rPr lang="en-US" dirty="0" smtClean="0">
                <a:solidFill>
                  <a:schemeClr val="bg1">
                    <a:lumMod val="50000"/>
                  </a:schemeClr>
                </a:solidFill>
                <a:latin typeface="Trebuchet MS" pitchFamily="32" charset="0"/>
                <a:cs typeface="Arial Unicode MS" charset="0"/>
              </a:rPr>
              <a:t> de  	     </a:t>
            </a:r>
            <a:r>
              <a:rPr lang="en-US" dirty="0" err="1" smtClean="0">
                <a:solidFill>
                  <a:schemeClr val="bg1">
                    <a:lumMod val="50000"/>
                  </a:schemeClr>
                </a:solidFill>
                <a:latin typeface="Trebuchet MS" pitchFamily="32" charset="0"/>
                <a:cs typeface="Arial Unicode MS" charset="0"/>
              </a:rPr>
              <a:t>quartier</a:t>
            </a:r>
            <a:r>
              <a:rPr lang="en-US" dirty="0" smtClean="0">
                <a:solidFill>
                  <a:schemeClr val="bg1">
                    <a:lumMod val="50000"/>
                  </a:schemeClr>
                </a:solidFill>
                <a:latin typeface="Trebuchet MS" pitchFamily="32" charset="0"/>
                <a:cs typeface="Arial Unicode MS" charset="0"/>
              </a:rPr>
              <a:t> (actions </a:t>
            </a:r>
            <a:r>
              <a:rPr lang="en-US" dirty="0" err="1" smtClean="0">
                <a:solidFill>
                  <a:schemeClr val="bg1">
                    <a:lumMod val="50000"/>
                  </a:schemeClr>
                </a:solidFill>
                <a:latin typeface="Trebuchet MS" pitchFamily="32" charset="0"/>
                <a:cs typeface="Arial Unicode MS" charset="0"/>
              </a:rPr>
              <a:t>ou</a:t>
            </a:r>
            <a:r>
              <a:rPr lang="en-US" dirty="0" smtClean="0">
                <a:solidFill>
                  <a:schemeClr val="bg1">
                    <a:lumMod val="50000"/>
                  </a:schemeClr>
                </a:solidFill>
                <a:latin typeface="Trebuchet MS" pitchFamily="32" charset="0"/>
                <a:cs typeface="Arial Unicode MS" charset="0"/>
              </a:rPr>
              <a:t> </a:t>
            </a:r>
            <a:r>
              <a:rPr lang="en-US" dirty="0" err="1" smtClean="0">
                <a:solidFill>
                  <a:schemeClr val="bg1">
                    <a:lumMod val="50000"/>
                  </a:schemeClr>
                </a:solidFill>
                <a:latin typeface="Trebuchet MS" pitchFamily="32" charset="0"/>
                <a:cs typeface="Arial Unicode MS" charset="0"/>
              </a:rPr>
              <a:t>réflexions</a:t>
            </a:r>
            <a:r>
              <a:rPr lang="en-US" dirty="0" smtClean="0">
                <a:solidFill>
                  <a:schemeClr val="bg1">
                    <a:lumMod val="50000"/>
                  </a:schemeClr>
                </a:solidFill>
                <a:latin typeface="Trebuchet MS" pitchFamily="32" charset="0"/>
                <a:cs typeface="Arial Unicode MS" charset="0"/>
              </a:rPr>
              <a:t>)</a:t>
            </a:r>
          </a:p>
          <a:p>
            <a:pPr marL="173038" indent="-173038" algn="just">
              <a:lnSpc>
                <a:spcPct val="102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chemeClr val="bg1">
                    <a:lumMod val="50000"/>
                  </a:schemeClr>
                </a:solidFill>
                <a:latin typeface="Trebuchet MS" pitchFamily="32" charset="0"/>
                <a:cs typeface="Arial Unicode MS" charset="0"/>
              </a:rPr>
              <a:t>transmettre</a:t>
            </a:r>
            <a:r>
              <a:rPr lang="en-US" dirty="0" smtClean="0">
                <a:solidFill>
                  <a:schemeClr val="bg1">
                    <a:lumMod val="50000"/>
                  </a:schemeClr>
                </a:solidFill>
                <a:latin typeface="Trebuchet MS" pitchFamily="32" charset="0"/>
                <a:cs typeface="Arial Unicode MS" charset="0"/>
              </a:rPr>
              <a:t> les propositions </a:t>
            </a:r>
            <a:r>
              <a:rPr lang="en-US" dirty="0" err="1" smtClean="0">
                <a:solidFill>
                  <a:schemeClr val="bg1">
                    <a:lumMod val="50000"/>
                  </a:schemeClr>
                </a:solidFill>
                <a:latin typeface="Trebuchet MS" pitchFamily="32" charset="0"/>
                <a:cs typeface="Arial Unicode MS" charset="0"/>
              </a:rPr>
              <a:t>d’actions</a:t>
            </a:r>
            <a:r>
              <a:rPr lang="en-US" dirty="0" smtClean="0">
                <a:solidFill>
                  <a:schemeClr val="bg1">
                    <a:lumMod val="50000"/>
                  </a:schemeClr>
                </a:solidFill>
                <a:latin typeface="Trebuchet MS" pitchFamily="32" charset="0"/>
                <a:cs typeface="Arial Unicode MS" charset="0"/>
              </a:rPr>
              <a:t> à la </a:t>
            </a:r>
            <a:r>
              <a:rPr lang="en-US" dirty="0" err="1" smtClean="0">
                <a:solidFill>
                  <a:schemeClr val="bg1">
                    <a:lumMod val="50000"/>
                  </a:schemeClr>
                </a:solidFill>
                <a:latin typeface="Trebuchet MS" pitchFamily="32" charset="0"/>
                <a:cs typeface="Arial Unicode MS" charset="0"/>
              </a:rPr>
              <a:t>municipalité</a:t>
            </a:r>
            <a:r>
              <a:rPr lang="en-US" dirty="0" smtClean="0">
                <a:solidFill>
                  <a:schemeClr val="bg1">
                    <a:lumMod val="50000"/>
                  </a:schemeClr>
                </a:solidFill>
                <a:latin typeface="Trebuchet MS" pitchFamily="32" charset="0"/>
                <a:cs typeface="Arial Unicode MS" charset="0"/>
              </a:rPr>
              <a:t> et/</a:t>
            </a:r>
            <a:r>
              <a:rPr lang="en-US" dirty="0" err="1" smtClean="0">
                <a:solidFill>
                  <a:schemeClr val="bg1">
                    <a:lumMod val="50000"/>
                  </a:schemeClr>
                </a:solidFill>
                <a:latin typeface="Trebuchet MS" pitchFamily="32" charset="0"/>
                <a:cs typeface="Arial Unicode MS" charset="0"/>
              </a:rPr>
              <a:t>ou</a:t>
            </a:r>
            <a:r>
              <a:rPr lang="en-US" dirty="0" smtClean="0">
                <a:solidFill>
                  <a:schemeClr val="bg1">
                    <a:lumMod val="50000"/>
                  </a:schemeClr>
                </a:solidFill>
                <a:latin typeface="Trebuchet MS" pitchFamily="32" charset="0"/>
                <a:cs typeface="Arial Unicode MS" charset="0"/>
              </a:rPr>
              <a:t>  </a:t>
            </a:r>
          </a:p>
          <a:p>
            <a:pPr marL="173038" indent="-173038" algn="just">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lumMod val="50000"/>
                  </a:schemeClr>
                </a:solidFill>
                <a:latin typeface="Trebuchet MS" pitchFamily="32" charset="0"/>
                <a:cs typeface="Arial Unicode MS" charset="0"/>
              </a:rPr>
              <a:t>   aux habitants”</a:t>
            </a:r>
          </a:p>
          <a:p>
            <a:pPr marL="173038" indent="-173038" algn="just">
              <a:lnSpc>
                <a:spcPct val="102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800" dirty="0" smtClean="0">
              <a:solidFill>
                <a:schemeClr val="bg1">
                  <a:lumMod val="50000"/>
                </a:schemeClr>
              </a:solidFill>
              <a:latin typeface="Trebuchet MS" pitchFamily="32" charset="0"/>
              <a:cs typeface="Arial Unicode MS" charset="0"/>
            </a:endParaRPr>
          </a:p>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i="1" dirty="0" smtClean="0">
                <a:solidFill>
                  <a:schemeClr val="bg1">
                    <a:lumMod val="50000"/>
                  </a:schemeClr>
                </a:solidFill>
                <a:latin typeface="Trebuchet MS" pitchFamily="32" charset="0"/>
                <a:cs typeface="Arial Unicode MS" charset="0"/>
              </a:rPr>
              <a:t>La </a:t>
            </a:r>
            <a:r>
              <a:rPr lang="en-US" sz="1200" i="1" dirty="0" err="1" smtClean="0">
                <a:solidFill>
                  <a:schemeClr val="bg1">
                    <a:lumMod val="50000"/>
                  </a:schemeClr>
                </a:solidFill>
                <a:latin typeface="Trebuchet MS" pitchFamily="32" charset="0"/>
                <a:cs typeface="Arial Unicode MS" charset="0"/>
              </a:rPr>
              <a:t>ville</a:t>
            </a:r>
            <a:r>
              <a:rPr lang="en-US" sz="1200" i="1" dirty="0" smtClean="0">
                <a:solidFill>
                  <a:schemeClr val="bg1">
                    <a:lumMod val="50000"/>
                  </a:schemeClr>
                </a:solidFill>
                <a:latin typeface="Trebuchet MS" pitchFamily="32" charset="0"/>
                <a:cs typeface="Arial Unicode MS" charset="0"/>
              </a:rPr>
              <a:t> met à disposition </a:t>
            </a:r>
            <a:r>
              <a:rPr lang="en-US" sz="1200" i="1" dirty="0" err="1" smtClean="0">
                <a:solidFill>
                  <a:schemeClr val="bg1">
                    <a:lumMod val="50000"/>
                  </a:schemeClr>
                </a:solidFill>
                <a:latin typeface="Trebuchet MS" pitchFamily="32" charset="0"/>
                <a:cs typeface="Arial Unicode MS" charset="0"/>
              </a:rPr>
              <a:t>une</a:t>
            </a:r>
            <a:r>
              <a:rPr lang="en-US" sz="1200" i="1" dirty="0" smtClean="0">
                <a:solidFill>
                  <a:schemeClr val="bg1">
                    <a:lumMod val="50000"/>
                  </a:schemeClr>
                </a:solidFill>
                <a:latin typeface="Trebuchet MS" pitchFamily="32" charset="0"/>
                <a:cs typeface="Arial Unicode MS" charset="0"/>
              </a:rPr>
              <a:t> </a:t>
            </a:r>
            <a:r>
              <a:rPr lang="en-US" sz="1200" i="1" dirty="0" err="1" smtClean="0">
                <a:solidFill>
                  <a:schemeClr val="bg1">
                    <a:lumMod val="50000"/>
                  </a:schemeClr>
                </a:solidFill>
                <a:latin typeface="Trebuchet MS" pitchFamily="32" charset="0"/>
                <a:cs typeface="Arial Unicode MS" charset="0"/>
              </a:rPr>
              <a:t>salle</a:t>
            </a:r>
            <a:r>
              <a:rPr lang="en-US" sz="1200" i="1" dirty="0" smtClean="0">
                <a:solidFill>
                  <a:schemeClr val="bg1">
                    <a:lumMod val="50000"/>
                  </a:schemeClr>
                </a:solidFill>
                <a:latin typeface="Trebuchet MS" pitchFamily="32" charset="0"/>
                <a:cs typeface="Arial Unicode MS" charset="0"/>
              </a:rPr>
              <a:t> associative  pour les </a:t>
            </a:r>
            <a:r>
              <a:rPr lang="en-US" sz="1200" i="1" dirty="0" err="1" smtClean="0">
                <a:solidFill>
                  <a:schemeClr val="bg1">
                    <a:lumMod val="50000"/>
                  </a:schemeClr>
                </a:solidFill>
                <a:latin typeface="Trebuchet MS" pitchFamily="32" charset="0"/>
                <a:cs typeface="Arial Unicode MS" charset="0"/>
              </a:rPr>
              <a:t>réunions</a:t>
            </a:r>
            <a:r>
              <a:rPr lang="en-US" sz="1200" i="1" dirty="0" smtClean="0">
                <a:solidFill>
                  <a:schemeClr val="bg1">
                    <a:lumMod val="50000"/>
                  </a:schemeClr>
                </a:solidFill>
                <a:latin typeface="Trebuchet MS" pitchFamily="32" charset="0"/>
                <a:cs typeface="Arial Unicode MS" charset="0"/>
              </a:rPr>
              <a:t>  des </a:t>
            </a:r>
            <a:r>
              <a:rPr lang="en-US" sz="1200" i="1" dirty="0" err="1" smtClean="0">
                <a:solidFill>
                  <a:schemeClr val="bg1">
                    <a:lumMod val="50000"/>
                  </a:schemeClr>
                </a:solidFill>
                <a:latin typeface="Trebuchet MS" pitchFamily="32" charset="0"/>
                <a:cs typeface="Arial Unicode MS" charset="0"/>
              </a:rPr>
              <a:t>comités</a:t>
            </a:r>
            <a:r>
              <a:rPr lang="en-US" sz="1200" i="1" dirty="0" smtClean="0">
                <a:solidFill>
                  <a:schemeClr val="bg1">
                    <a:lumMod val="50000"/>
                  </a:schemeClr>
                </a:solidFill>
                <a:latin typeface="Trebuchet MS" pitchFamily="32" charset="0"/>
                <a:cs typeface="Arial Unicode MS" charset="0"/>
              </a:rPr>
              <a:t> </a:t>
            </a:r>
            <a:r>
              <a:rPr lang="en-US" sz="1200" i="1" dirty="0" err="1" smtClean="0">
                <a:solidFill>
                  <a:schemeClr val="bg1">
                    <a:lumMod val="50000"/>
                  </a:schemeClr>
                </a:solidFill>
                <a:latin typeface="Trebuchet MS" pitchFamily="32" charset="0"/>
                <a:cs typeface="Arial Unicode MS" charset="0"/>
              </a:rPr>
              <a:t>d’habitants</a:t>
            </a:r>
            <a:r>
              <a:rPr lang="en-US" sz="1200" i="1" dirty="0" smtClean="0">
                <a:solidFill>
                  <a:schemeClr val="bg1">
                    <a:lumMod val="50000"/>
                  </a:schemeClr>
                </a:solidFill>
                <a:latin typeface="Trebuchet MS" pitchFamily="32" charset="0"/>
                <a:cs typeface="Arial Unicode MS" charset="0"/>
              </a:rPr>
              <a:t>.</a:t>
            </a:r>
            <a:r>
              <a:rPr lang="fr-FR" sz="1200" dirty="0" smtClean="0"/>
              <a:t> </a:t>
            </a:r>
            <a:r>
              <a:rPr lang="fr-FR" sz="1200" i="1" dirty="0" smtClean="0">
                <a:solidFill>
                  <a:schemeClr val="bg1">
                    <a:lumMod val="50000"/>
                  </a:schemeClr>
                </a:solidFill>
                <a:latin typeface="Trebuchet MS" pitchFamily="32" charset="0"/>
                <a:cs typeface="Arial Unicode MS" charset="0"/>
              </a:rPr>
              <a:t>Réservation auprès de l'accueil du service Vie associative au  01.46.30.23.92 ou par e-mail par le biais du formulaire location de salle dédié au comités d'habitants : </a:t>
            </a:r>
            <a:br>
              <a:rPr lang="fr-FR" sz="1200" i="1" dirty="0" smtClean="0">
                <a:solidFill>
                  <a:schemeClr val="bg1">
                    <a:lumMod val="50000"/>
                  </a:schemeClr>
                </a:solidFill>
                <a:latin typeface="Trebuchet MS" pitchFamily="32" charset="0"/>
                <a:cs typeface="Arial Unicode MS" charset="0"/>
              </a:rPr>
            </a:br>
            <a:r>
              <a:rPr lang="fr-FR" sz="1200" i="1" dirty="0" smtClean="0">
                <a:solidFill>
                  <a:schemeClr val="bg1">
                    <a:lumMod val="50000"/>
                  </a:schemeClr>
                </a:solidFill>
                <a:latin typeface="Trebuchet MS" pitchFamily="32" charset="0"/>
                <a:cs typeface="Arial Unicode MS" charset="0"/>
                <a:hlinkClick r:id="rId2"/>
              </a:rPr>
              <a:t>http://www.fontenay-aux-roses.fr/demarches-services-de-la-mairie/location-de-salles-municipales/formulaire-de-pre-reservation-pour-les-comites-dhabitants.htm</a:t>
            </a:r>
            <a:endParaRPr lang="en-US" sz="1200" i="1" dirty="0">
              <a:solidFill>
                <a:schemeClr val="bg1">
                  <a:lumMod val="50000"/>
                </a:schemeClr>
              </a:solidFill>
              <a:latin typeface="Trebuchet MS" pitchFamily="32" charset="0"/>
              <a:cs typeface="Arial Unicode MS" charset="0"/>
            </a:endParaRPr>
          </a:p>
        </p:txBody>
      </p:sp>
      <p:sp>
        <p:nvSpPr>
          <p:cNvPr id="3" name="ZoneTexte 2"/>
          <p:cNvSpPr txBox="1"/>
          <p:nvPr/>
        </p:nvSpPr>
        <p:spPr>
          <a:xfrm>
            <a:off x="0" y="1484784"/>
            <a:ext cx="9144000" cy="584775"/>
          </a:xfrm>
          <a:prstGeom prst="rect">
            <a:avLst/>
          </a:prstGeom>
          <a:noFill/>
        </p:spPr>
        <p:txBody>
          <a:bodyPr wrap="square" rtlCol="0">
            <a:spAutoFit/>
          </a:bodyPr>
          <a:lstStyle/>
          <a:p>
            <a:pPr algn="ctr"/>
            <a:r>
              <a:rPr lang="fr-FR" sz="3200" b="1" dirty="0" smtClean="0">
                <a:solidFill>
                  <a:srgbClr val="0070C0"/>
                </a:solidFill>
                <a:latin typeface="Trebuchet MS" pitchFamily="32" charset="0"/>
                <a:ea typeface="+mj-ea"/>
                <a:cs typeface="+mj-cs"/>
              </a:rPr>
              <a:t>Mode de fonctionnement des comités</a:t>
            </a:r>
            <a:endParaRPr lang="fr-FR" sz="3200" b="1" dirty="0">
              <a:solidFill>
                <a:srgbClr val="0070C0"/>
              </a:solidFill>
              <a:latin typeface="Trebuchet MS" pitchFamily="32" charset="0"/>
              <a:ea typeface="+mj-ea"/>
              <a:cs typeface="+mj-cs"/>
            </a:endParaRPr>
          </a:p>
        </p:txBody>
      </p:sp>
      <p:pic>
        <p:nvPicPr>
          <p:cNvPr id="4" name="Picture 2" descr="C:\Users\Mercadier\Desktop\logo far.png"/>
          <p:cNvPicPr>
            <a:picLocks noChangeAspect="1" noChangeArrowheads="1"/>
          </p:cNvPicPr>
          <p:nvPr/>
        </p:nvPicPr>
        <p:blipFill>
          <a:blip r:embed="rId3" cstate="print"/>
          <a:srcRect/>
          <a:stretch>
            <a:fillRect/>
          </a:stretch>
        </p:blipFill>
        <p:spPr bwMode="auto">
          <a:xfrm>
            <a:off x="827584" y="620688"/>
            <a:ext cx="2652926" cy="1008112"/>
          </a:xfrm>
          <a:prstGeom prst="rect">
            <a:avLst/>
          </a:prstGeom>
          <a:noFill/>
        </p:spPr>
      </p:pic>
      <p:sp>
        <p:nvSpPr>
          <p:cNvPr id="5" name="ZoneTexte 4"/>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12" name="Text Box 2"/>
          <p:cNvSpPr txBox="1">
            <a:spLocks noChangeArrowheads="1"/>
          </p:cNvSpPr>
          <p:nvPr/>
        </p:nvSpPr>
        <p:spPr bwMode="auto">
          <a:xfrm>
            <a:off x="0" y="1800225"/>
            <a:ext cx="9144000" cy="2708895"/>
          </a:xfrm>
          <a:prstGeom prst="rect">
            <a:avLst/>
          </a:prstGeom>
          <a:noFill/>
          <a:ln w="9525">
            <a:noFill/>
            <a:round/>
            <a:headEnd/>
            <a:tailEnd/>
          </a:ln>
        </p:spPr>
        <p:txBody>
          <a:bodyPr lIns="90000" tIns="45000" rIns="90000" bIns="45000"/>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i="1" dirty="0" smtClean="0">
              <a:solidFill>
                <a:srgbClr val="4C4C4C"/>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800" i="1" dirty="0" smtClean="0">
              <a:solidFill>
                <a:srgbClr val="4C4C4C"/>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rgbClr val="4C4C4C"/>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rgbClr val="4C4C4C"/>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4C4C4C"/>
                </a:solidFill>
                <a:latin typeface="Trebuchet MS" pitchFamily="32" charset="0"/>
              </a:rPr>
              <a:t>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rgbClr val="4C4C4C"/>
                </a:solidFill>
                <a:latin typeface="Trebuchet MS" pitchFamily="32" charset="0"/>
              </a:rPr>
              <a:t>		</a:t>
            </a:r>
            <a:r>
              <a:rPr lang="en-US" i="1" dirty="0" smtClean="0">
                <a:solidFill>
                  <a:schemeClr val="bg1">
                    <a:lumMod val="50000"/>
                  </a:schemeClr>
                </a:solidFill>
                <a:latin typeface="Trebuchet MS" pitchFamily="32" charset="0"/>
              </a:rPr>
              <a:t>     Les </a:t>
            </a:r>
            <a:r>
              <a:rPr lang="en-US" i="1" dirty="0" err="1" smtClean="0">
                <a:solidFill>
                  <a:schemeClr val="bg1">
                    <a:lumMod val="50000"/>
                  </a:schemeClr>
                </a:solidFill>
                <a:latin typeface="Trebuchet MS" pitchFamily="32" charset="0"/>
              </a:rPr>
              <a:t>conseils</a:t>
            </a:r>
            <a:r>
              <a:rPr lang="en-US" i="1" dirty="0" smtClean="0">
                <a:solidFill>
                  <a:schemeClr val="bg1">
                    <a:lumMod val="50000"/>
                  </a:schemeClr>
                </a:solidFill>
                <a:latin typeface="Trebuchet MS" pitchFamily="32" charset="0"/>
              </a:rPr>
              <a:t> de </a:t>
            </a:r>
            <a:r>
              <a:rPr lang="en-US" i="1" dirty="0" err="1" smtClean="0">
                <a:solidFill>
                  <a:schemeClr val="bg1">
                    <a:lumMod val="50000"/>
                  </a:schemeClr>
                </a:solidFill>
                <a:latin typeface="Trebuchet MS" pitchFamily="32" charset="0"/>
              </a:rPr>
              <a:t>quartier</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sont</a:t>
            </a:r>
            <a:r>
              <a:rPr lang="en-US" i="1" dirty="0" smtClean="0">
                <a:solidFill>
                  <a:schemeClr val="bg1">
                    <a:lumMod val="50000"/>
                  </a:schemeClr>
                </a:solidFill>
                <a:latin typeface="Trebuchet MS" pitchFamily="32" charset="0"/>
              </a:rPr>
              <a:t> un moment </a:t>
            </a:r>
            <a:r>
              <a:rPr lang="en-US" i="1" dirty="0" err="1" smtClean="0">
                <a:solidFill>
                  <a:schemeClr val="bg1">
                    <a:lumMod val="50000"/>
                  </a:schemeClr>
                </a:solidFill>
                <a:latin typeface="Trebuchet MS" pitchFamily="32" charset="0"/>
              </a:rPr>
              <a:t>privilégié</a:t>
            </a:r>
            <a:r>
              <a:rPr lang="en-US" i="1" dirty="0" smtClean="0">
                <a:solidFill>
                  <a:schemeClr val="bg1">
                    <a:lumMod val="50000"/>
                  </a:schemeClr>
                </a:solidFill>
                <a:latin typeface="Trebuchet MS" pitchFamily="32" charset="0"/>
              </a:rPr>
              <a:t> pour </a:t>
            </a:r>
            <a:r>
              <a:rPr lang="en-US" i="1" dirty="0" err="1" smtClean="0">
                <a:solidFill>
                  <a:schemeClr val="bg1">
                    <a:lumMod val="50000"/>
                  </a:schemeClr>
                </a:solidFill>
                <a:latin typeface="Trebuchet MS" pitchFamily="32" charset="0"/>
              </a:rPr>
              <a:t>que</a:t>
            </a:r>
            <a:r>
              <a:rPr lang="en-US" i="1" dirty="0" smtClean="0">
                <a:solidFill>
                  <a:schemeClr val="bg1">
                    <a:lumMod val="50000"/>
                  </a:schemeClr>
                </a:solidFill>
                <a:latin typeface="Trebuchet MS" pitchFamily="32" charset="0"/>
              </a:rPr>
              <a:t> les habitants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chemeClr val="bg1">
                    <a:lumMod val="50000"/>
                  </a:schemeClr>
                </a:solidFill>
                <a:latin typeface="Trebuchet MS" pitchFamily="32" charset="0"/>
              </a:rPr>
              <a:t>		     se </a:t>
            </a:r>
            <a:r>
              <a:rPr lang="en-US" i="1" dirty="0" err="1" smtClean="0">
                <a:solidFill>
                  <a:schemeClr val="bg1">
                    <a:lumMod val="50000"/>
                  </a:schemeClr>
                </a:solidFill>
                <a:latin typeface="Trebuchet MS" pitchFamily="32" charset="0"/>
              </a:rPr>
              <a:t>rencontrent</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partagent</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échangent</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leurs</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idées</a:t>
            </a:r>
            <a:r>
              <a:rPr lang="en-US" i="1" dirty="0" smtClean="0">
                <a:solidFill>
                  <a:schemeClr val="bg1">
                    <a:lumMod val="50000"/>
                  </a:schemeClr>
                </a:solidFill>
                <a:latin typeface="Trebuchet MS" pitchFamily="32" charset="0"/>
              </a:rPr>
              <a:t>, et </a:t>
            </a:r>
            <a:r>
              <a:rPr lang="en-US" i="1" dirty="0" err="1" smtClean="0">
                <a:solidFill>
                  <a:schemeClr val="bg1">
                    <a:lumMod val="50000"/>
                  </a:schemeClr>
                </a:solidFill>
                <a:latin typeface="Trebuchet MS" pitchFamily="32" charset="0"/>
              </a:rPr>
              <a:t>élaborent</a:t>
            </a:r>
            <a:r>
              <a:rPr lang="en-US" i="1" dirty="0" smtClean="0">
                <a:solidFill>
                  <a:schemeClr val="bg1">
                    <a:lumMod val="50000"/>
                  </a:schemeClr>
                </a:solidFill>
                <a:latin typeface="Trebuchet MS" pitchFamily="32" charset="0"/>
              </a:rPr>
              <a:t> des </a:t>
            </a:r>
            <a:r>
              <a:rPr lang="en-US" i="1" dirty="0" err="1" smtClean="0">
                <a:solidFill>
                  <a:schemeClr val="bg1">
                    <a:lumMod val="50000"/>
                  </a:schemeClr>
                </a:solidFill>
                <a:latin typeface="Trebuchet MS" pitchFamily="32" charset="0"/>
              </a:rPr>
              <a:t>projets</a:t>
            </a:r>
            <a:r>
              <a:rPr lang="en-US" i="1" dirty="0" smtClean="0">
                <a:solidFill>
                  <a:schemeClr val="bg1">
                    <a:lumMod val="50000"/>
                  </a:schemeClr>
                </a:solidFill>
                <a:latin typeface="Trebuchet MS" pitchFamily="32" charset="0"/>
              </a:rPr>
              <a:t>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communs</a:t>
            </a:r>
            <a:r>
              <a:rPr lang="en-US" i="1" dirty="0" smtClean="0">
                <a:solidFill>
                  <a:schemeClr val="bg1">
                    <a:lumMod val="50000"/>
                  </a:schemeClr>
                </a:solidFill>
                <a:latin typeface="Trebuchet MS" pitchFamily="32" charset="0"/>
              </a:rPr>
              <a:t> pour </a:t>
            </a:r>
            <a:r>
              <a:rPr lang="en-US" i="1" dirty="0" err="1" smtClean="0">
                <a:solidFill>
                  <a:schemeClr val="bg1">
                    <a:lumMod val="50000"/>
                  </a:schemeClr>
                </a:solidFill>
                <a:latin typeface="Trebuchet MS" pitchFamily="32" charset="0"/>
              </a:rPr>
              <a:t>améliorer</a:t>
            </a:r>
            <a:r>
              <a:rPr lang="en-US" i="1" dirty="0" smtClean="0">
                <a:solidFill>
                  <a:schemeClr val="bg1">
                    <a:lumMod val="50000"/>
                  </a:schemeClr>
                </a:solidFill>
                <a:latin typeface="Trebuchet MS" pitchFamily="32" charset="0"/>
              </a:rPr>
              <a:t> </a:t>
            </a:r>
            <a:r>
              <a:rPr lang="en-US" i="1" dirty="0" err="1" smtClean="0">
                <a:solidFill>
                  <a:schemeClr val="bg1">
                    <a:lumMod val="50000"/>
                  </a:schemeClr>
                </a:solidFill>
                <a:latin typeface="Trebuchet MS" pitchFamily="32" charset="0"/>
              </a:rPr>
              <a:t>leur</a:t>
            </a:r>
            <a:r>
              <a:rPr lang="en-US" i="1" dirty="0" smtClean="0">
                <a:solidFill>
                  <a:schemeClr val="bg1">
                    <a:lumMod val="50000"/>
                  </a:schemeClr>
                </a:solidFill>
                <a:latin typeface="Trebuchet MS" pitchFamily="32" charset="0"/>
              </a:rPr>
              <a:t> cadre de vie.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bg1">
                  <a:lumMod val="50000"/>
                </a:schemeClr>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chemeClr val="bg1">
                    <a:lumMod val="50000"/>
                  </a:schemeClr>
                </a:solidFill>
                <a:latin typeface="Trebuchet MS" pitchFamily="32" charset="0"/>
              </a:rPr>
              <a:t>		</a:t>
            </a:r>
            <a:endParaRPr lang="en-US" i="1" dirty="0" smtClean="0">
              <a:solidFill>
                <a:srgbClr val="333333"/>
              </a:solidFill>
              <a:latin typeface="Trebuchet MS" pitchFamily="32"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smtClean="0"/>
              <a:t>										     Extrait de la charte de la démocratie participative</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a:solidFill>
                <a:srgbClr val="4C4C4C"/>
              </a:solidFill>
              <a:latin typeface="Trebuchet MS" pitchFamily="32" charset="0"/>
            </a:endParaRPr>
          </a:p>
        </p:txBody>
      </p:sp>
      <p:sp>
        <p:nvSpPr>
          <p:cNvPr id="13" name="ZoneTexte 12"/>
          <p:cNvSpPr txBox="1"/>
          <p:nvPr/>
        </p:nvSpPr>
        <p:spPr>
          <a:xfrm>
            <a:off x="0" y="2060849"/>
            <a:ext cx="9144000" cy="1477328"/>
          </a:xfrm>
          <a:prstGeom prst="rect">
            <a:avLst/>
          </a:prstGeom>
          <a:noFill/>
        </p:spPr>
        <p:txBody>
          <a:bodyPr wrap="square" rtlCol="0">
            <a:spAutoFit/>
          </a:bodyPr>
          <a:lstStyle/>
          <a:p>
            <a:pPr>
              <a:tabLst>
                <a:tab pos="803275" algn="l"/>
              </a:tabLst>
            </a:pPr>
            <a:r>
              <a:rPr lang="fr-FR" i="1" dirty="0" smtClean="0">
                <a:solidFill>
                  <a:srgbClr val="4C4C4C"/>
                </a:solidFill>
                <a:latin typeface="Trebuchet MS" pitchFamily="32" charset="0"/>
              </a:rPr>
              <a:t>	</a:t>
            </a:r>
            <a:r>
              <a:rPr lang="fr-FR" i="1" dirty="0" smtClean="0">
                <a:solidFill>
                  <a:schemeClr val="bg1">
                    <a:lumMod val="50000"/>
                  </a:schemeClr>
                </a:solidFill>
                <a:latin typeface="Trebuchet MS" pitchFamily="32" charset="0"/>
              </a:rPr>
              <a:t>Le conseil de quartier est l’assemblée des habitants du quartier. Il se réunit 	une fois par an. </a:t>
            </a:r>
          </a:p>
          <a:p>
            <a:pPr>
              <a:tabLst>
                <a:tab pos="803275" algn="l"/>
              </a:tabLst>
            </a:pPr>
            <a:endParaRPr lang="fr-FR" i="1" dirty="0" smtClean="0">
              <a:solidFill>
                <a:schemeClr val="bg1">
                  <a:lumMod val="50000"/>
                </a:schemeClr>
              </a:solidFill>
              <a:latin typeface="Trebuchet MS" pitchFamily="32" charset="0"/>
            </a:endParaRPr>
          </a:p>
          <a:p>
            <a:r>
              <a:rPr lang="fr-FR" i="1" dirty="0" smtClean="0">
                <a:solidFill>
                  <a:schemeClr val="bg1">
                    <a:lumMod val="50000"/>
                  </a:schemeClr>
                </a:solidFill>
                <a:latin typeface="Trebuchet MS" pitchFamily="32" charset="0"/>
              </a:rPr>
              <a:t>           Tout habitant du quartier est membre de droit du conseil de quartier.</a:t>
            </a:r>
          </a:p>
          <a:p>
            <a:endParaRPr lang="fr-FR" dirty="0">
              <a:solidFill>
                <a:schemeClr val="bg1">
                  <a:lumMod val="50000"/>
                </a:schemeClr>
              </a:solidFill>
            </a:endParaRPr>
          </a:p>
        </p:txBody>
      </p:sp>
      <p:sp>
        <p:nvSpPr>
          <p:cNvPr id="7" name="ZoneTexte 6"/>
          <p:cNvSpPr txBox="1"/>
          <p:nvPr/>
        </p:nvSpPr>
        <p:spPr>
          <a:xfrm>
            <a:off x="0" y="61653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additive="repl">
                                        <p:cTn id="6" dur="1" fill="hold">
                                          <p:stCondLst>
                                            <p:cond delay="0"/>
                                          </p:stCondLst>
                                        </p:cTn>
                                        <p:tgtEl>
                                          <p:spTgt spid="12"/>
                                        </p:tgtEl>
                                        <p:attrNameLst>
                                          <p:attrName>style.visibility</p:attrName>
                                        </p:attrNameLst>
                                      </p:cBhvr>
                                      <p:to>
                                        <p:strVal val="visible"/>
                                      </p:to>
                                    </p:set>
                                    <p:anim calcmode="lin" valueType="num">
                                      <p:cBhvr additive="repl">
                                        <p:cTn id="7" dur="500" fill="hold"/>
                                        <p:tgtEl>
                                          <p:spTgt spid="12"/>
                                        </p:tgtEl>
                                        <p:attrNameLst>
                                          <p:attrName>ppt_x</p:attrName>
                                        </p:attrNameLst>
                                      </p:cBhvr>
                                      <p:tavLst>
                                        <p:tav tm="100000">
                                          <p:val>
                                            <p:strVal val="#ppt_x"/>
                                          </p:val>
                                        </p:tav>
                                        <p:tav>
                                          <p:val>
                                            <p:strVal val="#ppt_x"/>
                                          </p:val>
                                        </p:tav>
                                      </p:tavLst>
                                    </p:anim>
                                    <p:anim calcmode="lin" valueType="num">
                                      <p:cBhvr additive="repl">
                                        <p:cTn id="8" dur="500" fill="hold"/>
                                        <p:tgtEl>
                                          <p:spTgt spid="12"/>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16832"/>
            <a:ext cx="9144000" cy="3417243"/>
          </a:xfrm>
        </p:spPr>
        <p:txBody>
          <a:bodyPr>
            <a:normAutofit/>
          </a:bodyPr>
          <a:lstStyle/>
          <a:p>
            <a:pPr algn="ctr">
              <a:buNone/>
            </a:pPr>
            <a:r>
              <a:rPr lang="fr-FR" sz="3600" b="1" dirty="0" smtClean="0">
                <a:solidFill>
                  <a:schemeClr val="accent1">
                    <a:lumMod val="75000"/>
                  </a:schemeClr>
                </a:solidFill>
                <a:latin typeface="Trebuchet MS" pitchFamily="32" charset="0"/>
                <a:ea typeface="+mj-ea"/>
                <a:cs typeface="+mj-cs"/>
              </a:rPr>
              <a:t>      </a:t>
            </a:r>
            <a:r>
              <a:rPr lang="fr-FR" sz="3800" b="1" dirty="0" smtClean="0">
                <a:solidFill>
                  <a:srgbClr val="0070C0"/>
                </a:solidFill>
                <a:latin typeface="Trebuchet MS" pitchFamily="32" charset="0"/>
                <a:ea typeface="+mj-ea"/>
                <a:cs typeface="+mj-cs"/>
              </a:rPr>
              <a:t>Nouvelle équipe municipale : pour une participation élargie                          </a:t>
            </a:r>
          </a:p>
          <a:p>
            <a:pPr marL="2717800" lvl="8" indent="-2717800" algn="ctr" defTabSz="949325">
              <a:buNone/>
            </a:pPr>
            <a:endParaRPr lang="fr-FR" sz="2400" dirty="0" smtClean="0">
              <a:solidFill>
                <a:schemeClr val="bg1">
                  <a:lumMod val="50000"/>
                </a:schemeClr>
              </a:solidFill>
              <a:latin typeface="Trebuchet MS" pitchFamily="32" charset="0"/>
              <a:ea typeface="+mj-ea"/>
              <a:cs typeface="+mj-cs"/>
            </a:endParaRPr>
          </a:p>
          <a:p>
            <a:pPr marL="2717800" lvl="8" indent="-2717800" algn="ctr" defTabSz="949325">
              <a:buNone/>
            </a:pPr>
            <a:r>
              <a:rPr lang="fr-FR" sz="2400" dirty="0" smtClean="0">
                <a:solidFill>
                  <a:schemeClr val="bg1">
                    <a:lumMod val="50000"/>
                  </a:schemeClr>
                </a:solidFill>
                <a:latin typeface="Trebuchet MS" pitchFamily="32" charset="0"/>
                <a:ea typeface="+mj-ea"/>
                <a:cs typeface="+mj-cs"/>
              </a:rPr>
              <a:t>Effectif élargi à 20 personnes par comité</a:t>
            </a:r>
          </a:p>
          <a:p>
            <a:pPr marL="2717800" lvl="8" indent="-2717800" algn="ctr" defTabSz="323850">
              <a:buNone/>
            </a:pPr>
            <a:r>
              <a:rPr lang="fr-FR" sz="2400" dirty="0" smtClean="0">
                <a:solidFill>
                  <a:schemeClr val="bg1">
                    <a:lumMod val="50000"/>
                  </a:schemeClr>
                </a:solidFill>
                <a:latin typeface="Trebuchet MS" pitchFamily="32" charset="0"/>
                <a:ea typeface="+mj-ea"/>
                <a:cs typeface="+mj-cs"/>
              </a:rPr>
              <a:t>10 Réunions de quartier par an avec diagnostic en marchant </a:t>
            </a:r>
          </a:p>
          <a:p>
            <a:pPr marL="2717800" lvl="8" indent="-2717800" algn="ctr">
              <a:buNone/>
            </a:pPr>
            <a:r>
              <a:rPr lang="fr-FR" sz="2400" dirty="0" smtClean="0">
                <a:solidFill>
                  <a:schemeClr val="bg1">
                    <a:lumMod val="50000"/>
                  </a:schemeClr>
                </a:solidFill>
                <a:latin typeface="Trebuchet MS" pitchFamily="32" charset="0"/>
                <a:ea typeface="+mj-ea"/>
                <a:cs typeface="+mj-cs"/>
              </a:rPr>
              <a:t>Bilan annuel en décembre en Conseil municipal</a:t>
            </a:r>
          </a:p>
        </p:txBody>
      </p:sp>
      <p:pic>
        <p:nvPicPr>
          <p:cNvPr id="4" name="Picture 2" descr="C:\Users\Mercadier\Desktop\logo far.png"/>
          <p:cNvPicPr>
            <a:picLocks noChangeAspect="1" noChangeArrowheads="1"/>
          </p:cNvPicPr>
          <p:nvPr/>
        </p:nvPicPr>
        <p:blipFill>
          <a:blip r:embed="rId2" cstate="print"/>
          <a:srcRect/>
          <a:stretch>
            <a:fillRect/>
          </a:stretch>
        </p:blipFill>
        <p:spPr bwMode="auto">
          <a:xfrm>
            <a:off x="827584" y="620688"/>
            <a:ext cx="2652926" cy="1008112"/>
          </a:xfrm>
          <a:prstGeom prst="rect">
            <a:avLst/>
          </a:prstGeom>
          <a:noFill/>
        </p:spPr>
      </p:pic>
      <p:sp>
        <p:nvSpPr>
          <p:cNvPr id="6" name="ZoneTexte 5"/>
          <p:cNvSpPr txBox="1"/>
          <p:nvPr/>
        </p:nvSpPr>
        <p:spPr>
          <a:xfrm>
            <a:off x="0" y="6317704"/>
            <a:ext cx="9144000" cy="369332"/>
          </a:xfrm>
          <a:prstGeom prst="rect">
            <a:avLst/>
          </a:prstGeom>
          <a:solidFill>
            <a:schemeClr val="bg1">
              <a:lumMod val="50000"/>
            </a:schemeClr>
          </a:solidFill>
        </p:spPr>
        <p:txBody>
          <a:bodyPr wrap="square" rtlCol="0">
            <a:spAutoFit/>
          </a:bodyPr>
          <a:lstStyle/>
          <a:p>
            <a:pPr algn="ctr"/>
            <a:r>
              <a:rPr lang="fr-FR" dirty="0" smtClean="0">
                <a:solidFill>
                  <a:schemeClr val="bg1"/>
                </a:solidFill>
              </a:rPr>
              <a:t>Réunion des Comités d’habitants  Château Ste-Barbe – 5 mars 2015</a:t>
            </a:r>
            <a:endParaRPr lang="fr-FR" dirty="0">
              <a:solidFill>
                <a:schemeClr val="bg1"/>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431</Words>
  <Application>Microsoft Office PowerPoint</Application>
  <PresentationFormat>Affichage à l'écran (4:3)</PresentationFormat>
  <Paragraphs>144</Paragraphs>
  <Slides>14</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Thème Office</vt:lpstr>
      <vt:lpstr>Acrobat Document</vt:lpstr>
      <vt:lpstr>Comités d’habitants </vt:lpstr>
      <vt:lpstr> Composition des comités d’habitants</vt:lpstr>
      <vt:lpstr>Rôle des élus référents</vt:lpstr>
      <vt:lpstr>Diapositive 4</vt:lpstr>
      <vt:lpstr>  </vt:lpstr>
      <vt:lpstr>Diapositive 6</vt:lpstr>
      <vt:lpstr>Diapositive 7</vt:lpstr>
      <vt:lpstr>Diapositive 8</vt:lpstr>
      <vt:lpstr>Diapositive 9</vt:lpstr>
      <vt:lpstr>Diapositive 10</vt:lpstr>
      <vt:lpstr>Diapositive 11</vt:lpstr>
      <vt:lpstr>Procédure élective</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Comités d’habitants</dc:title>
  <dc:creator>Mercadier</dc:creator>
  <cp:lastModifiedBy> </cp:lastModifiedBy>
  <cp:revision>65</cp:revision>
  <dcterms:created xsi:type="dcterms:W3CDTF">2015-02-19T15:06:44Z</dcterms:created>
  <dcterms:modified xsi:type="dcterms:W3CDTF">2015-03-13T18:31:32Z</dcterms:modified>
</cp:coreProperties>
</file>